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397"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019F578-E29A-423F-BA2D-17727029C8E9}" type="datetimeFigureOut">
              <a:rPr lang="en-US" smtClean="0"/>
              <a:t>26-Oct-21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D2206-8758-41A1-BEC9-DBC6EFBB4AC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19F578-E29A-423F-BA2D-17727029C8E9}" type="datetimeFigureOut">
              <a:rPr lang="en-US" smtClean="0"/>
              <a:t>26-Oct-21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D2206-8758-41A1-BEC9-DBC6EFBB4AC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19F578-E29A-423F-BA2D-17727029C8E9}" type="datetimeFigureOut">
              <a:rPr lang="en-US" smtClean="0"/>
              <a:t>26-Oct-21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D2206-8758-41A1-BEC9-DBC6EFBB4AC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019F578-E29A-423F-BA2D-17727029C8E9}" type="datetimeFigureOut">
              <a:rPr lang="en-US" smtClean="0"/>
              <a:t>26-Oct-21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D2206-8758-41A1-BEC9-DBC6EFBB4A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B019F578-E29A-423F-BA2D-17727029C8E9}" type="datetimeFigureOut">
              <a:rPr lang="en-US" smtClean="0"/>
              <a:t>26-Oct-21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D2206-8758-41A1-BEC9-DBC6EFBB4AC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019F578-E29A-423F-BA2D-17727029C8E9}" type="datetimeFigureOut">
              <a:rPr lang="en-US" smtClean="0"/>
              <a:t>26-Oct-21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D2206-8758-41A1-BEC9-DBC6EFBB4AC8}"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019F578-E29A-423F-BA2D-17727029C8E9}" type="datetimeFigureOut">
              <a:rPr lang="en-US" smtClean="0"/>
              <a:t>26-Oct-21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4D2206-8758-41A1-BEC9-DBC6EFBB4AC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019F578-E29A-423F-BA2D-17727029C8E9}" type="datetimeFigureOut">
              <a:rPr lang="en-US" smtClean="0"/>
              <a:t>26-Oct-21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4D2206-8758-41A1-BEC9-DBC6EFBB4AC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9F578-E29A-423F-BA2D-17727029C8E9}" type="datetimeFigureOut">
              <a:rPr lang="en-US" smtClean="0"/>
              <a:t>26-Oct-21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4D2206-8758-41A1-BEC9-DBC6EFBB4AC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B019F578-E29A-423F-BA2D-17727029C8E9}" type="datetimeFigureOut">
              <a:rPr lang="en-US" smtClean="0"/>
              <a:t>26-Oct-21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8E4D2206-8758-41A1-BEC9-DBC6EFBB4AC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19F578-E29A-423F-BA2D-17727029C8E9}" type="datetimeFigureOut">
              <a:rPr lang="en-US" smtClean="0"/>
              <a:t>26-Oct-21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D2206-8758-41A1-BEC9-DBC6EFBB4AC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B019F578-E29A-423F-BA2D-17727029C8E9}" type="datetimeFigureOut">
              <a:rPr lang="en-US" smtClean="0"/>
              <a:t>26-Oct-21</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8E4D2206-8758-41A1-BEC9-DBC6EFBB4AC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7000" y="152400"/>
            <a:ext cx="4495800" cy="954107"/>
          </a:xfrm>
          <a:prstGeom prst="rect">
            <a:avLst/>
          </a:prstGeom>
        </p:spPr>
        <p:txBody>
          <a:bodyPr wrap="square">
            <a:spAutoFit/>
          </a:bodyPr>
          <a:lstStyle/>
          <a:p>
            <a:r>
              <a:rPr lang="en-US" sz="2800" b="1" dirty="0" smtClean="0">
                <a:latin typeface="Times New Roman" pitchFamily="18" charset="0"/>
                <a:cs typeface="Times New Roman" pitchFamily="18" charset="0"/>
              </a:rPr>
              <a:t>	SELF </a:t>
            </a:r>
          </a:p>
          <a:p>
            <a:r>
              <a:rPr lang="en-US" sz="2800" b="1" dirty="0" smtClean="0">
                <a:latin typeface="Times New Roman" pitchFamily="18" charset="0"/>
                <a:cs typeface="Times New Roman" pitchFamily="18" charset="0"/>
              </a:rPr>
              <a:t>INTRODUCTION</a:t>
            </a:r>
            <a:endParaRPr lang="en-US" sz="2800" b="1" dirty="0">
              <a:latin typeface="Times New Roman" pitchFamily="18" charset="0"/>
              <a:cs typeface="Times New Roman" pitchFamily="18" charset="0"/>
            </a:endParaRPr>
          </a:p>
        </p:txBody>
      </p:sp>
      <p:sp>
        <p:nvSpPr>
          <p:cNvPr id="3" name="Rectangle 2"/>
          <p:cNvSpPr/>
          <p:nvPr/>
        </p:nvSpPr>
        <p:spPr>
          <a:xfrm>
            <a:off x="457200" y="1524001"/>
            <a:ext cx="8153400" cy="3970318"/>
          </a:xfrm>
          <a:prstGeom prst="rect">
            <a:avLst/>
          </a:prstGeom>
        </p:spPr>
        <p:txBody>
          <a:bodyPr wrap="square">
            <a:spAutoFit/>
          </a:bodyPr>
          <a:lstStyle/>
          <a:p>
            <a:r>
              <a:rPr lang="en-US" b="1" dirty="0">
                <a:latin typeface="Times New Roman" pitchFamily="18" charset="0"/>
                <a:cs typeface="Times New Roman" pitchFamily="18" charset="0"/>
              </a:rPr>
              <a:t>NAME</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ANDREW KINNIE </a:t>
            </a:r>
            <a:r>
              <a:rPr lang="en-US" b="1" dirty="0" smtClean="0">
                <a:latin typeface="Times New Roman" pitchFamily="18" charset="0"/>
                <a:cs typeface="Times New Roman" pitchFamily="18" charset="0"/>
              </a:rPr>
              <a:t>LAHAI</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UNIVERSITY:  </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UNIVERSITY OF MANAGEMENT AND </a:t>
            </a:r>
            <a:r>
              <a:rPr lang="en-US" b="1" dirty="0" smtClean="0">
                <a:latin typeface="Times New Roman" pitchFamily="18" charset="0"/>
                <a:cs typeface="Times New Roman" pitchFamily="18" charset="0"/>
              </a:rPr>
              <a:t>TECHNOLOGY</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DEPARTMENT:  MANAGEMENT INFORMATION </a:t>
            </a:r>
            <a:r>
              <a:rPr lang="en-US" b="1" dirty="0" smtClean="0">
                <a:latin typeface="Times New Roman" pitchFamily="18" charset="0"/>
                <a:cs typeface="Times New Roman" pitchFamily="18" charset="0"/>
              </a:rPr>
              <a:t>SYSTEM</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LEVEL: </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YEAR THREE (3</a:t>
            </a:r>
            <a:r>
              <a:rPr lang="en-US" b="1" dirty="0" smtClean="0">
                <a:latin typeface="Times New Roman" pitchFamily="18" charset="0"/>
                <a:cs typeface="Times New Roman" pitchFamily="18" charset="0"/>
              </a:rPr>
              <a:t>)</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COURSE: </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DIVE INTO CODE (DIC</a:t>
            </a:r>
            <a:r>
              <a:rPr lang="en-US" b="1" dirty="0" smtClean="0">
                <a:latin typeface="Times New Roman" pitchFamily="18" charset="0"/>
                <a:cs typeface="Times New Roman" pitchFamily="18" charset="0"/>
              </a:rPr>
              <a:t>)</a:t>
            </a:r>
          </a:p>
          <a:p>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PROJECT: </a:t>
            </a:r>
            <a:r>
              <a:rPr lang="en-US" b="1" dirty="0" smtClean="0">
                <a:latin typeface="Times New Roman" pitchFamily="18" charset="0"/>
                <a:cs typeface="Times New Roman" pitchFamily="18" charset="0"/>
              </a:rPr>
              <a:t>          </a:t>
            </a:r>
            <a:r>
              <a:rPr lang="en-US" b="1" dirty="0">
                <a:latin typeface="Times New Roman" pitchFamily="18" charset="0"/>
                <a:cs typeface="Times New Roman" pitchFamily="18" charset="0"/>
              </a:rPr>
              <a:t>FEATURE SELECTION AND DATA </a:t>
            </a:r>
            <a:r>
              <a:rPr lang="en-US" b="1" dirty="0" smtClean="0">
                <a:latin typeface="Times New Roman" pitchFamily="18" charset="0"/>
                <a:cs typeface="Times New Roman" pitchFamily="18" charset="0"/>
              </a:rPr>
              <a:t>VISUALIZATION</a:t>
            </a:r>
          </a:p>
          <a:p>
            <a:r>
              <a:rPr lang="en-US" b="1" dirty="0">
                <a:latin typeface="Times New Roman" pitchFamily="18" charset="0"/>
                <a:cs typeface="Times New Roman" pitchFamily="18" charset="0"/>
              </a:rPr>
              <a:t> </a:t>
            </a:r>
            <a:endParaRPr lang="en-US" b="1"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NATIONALITY:  SIERRA LEONEAN</a:t>
            </a:r>
            <a:endParaRPr lang="en-US" b="1" dirty="0">
              <a:latin typeface="Times New Roman" pitchFamily="18" charset="0"/>
              <a:cs typeface="Times New Roman" pitchFamily="18" charset="0"/>
            </a:endParaRPr>
          </a:p>
          <a:p>
            <a:endParaRPr lang="en-US" b="1" dirty="0">
              <a:latin typeface="Times New Roman" pitchFamily="18" charset="0"/>
              <a:cs typeface="Times New Roman" pitchFamily="18" charset="0"/>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466" t="37900" r="29534" b="48263"/>
          <a:stretch/>
        </p:blipFill>
        <p:spPr bwMode="auto">
          <a:xfrm>
            <a:off x="6629400" y="5657088"/>
            <a:ext cx="1691640" cy="1124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65" t="54862" r="47434" b="4751"/>
          <a:stretch/>
        </p:blipFill>
        <p:spPr bwMode="auto">
          <a:xfrm>
            <a:off x="457200" y="5210856"/>
            <a:ext cx="1676400" cy="160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0" b="62044" l="9827" r="89884">
                        <a14:foregroundMark x1="49422" y1="6326" x2="48266" y2="24574"/>
                        <a14:foregroundMark x1="44220" y1="7543" x2="45665" y2="20681"/>
                        <a14:foregroundMark x1="55491" y1="43309" x2="56647" y2="58151"/>
                        <a14:foregroundMark x1="46243" y1="39416" x2="46821" y2="58881"/>
                        <a14:foregroundMark x1="41618" y1="51582" x2="40462" y2="59367"/>
                        <a14:foregroundMark x1="45665" y1="58881" x2="39595" y2="61557"/>
                        <a14:backgroundMark x1="55491" y1="14599" x2="88439" y2="16302"/>
                        <a14:backgroundMark x1="53468" y1="8029" x2="72543" y2="243"/>
                        <a14:backgroundMark x1="43064" y1="9732" x2="42197" y2="16788"/>
                        <a14:backgroundMark x1="65318" y1="47202" x2="73121" y2="50608"/>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l="26554" t="4754" r="23512" b="37880"/>
          <a:stretch/>
        </p:blipFill>
        <p:spPr bwMode="auto">
          <a:xfrm>
            <a:off x="7757003" y="215551"/>
            <a:ext cx="1234597" cy="16894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70796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NDY BEST\Pictures\Screenshots\Screenshot (7).png"/>
          <p:cNvPicPr>
            <a:picLocks noChangeAspect="1" noChangeArrowheads="1"/>
          </p:cNvPicPr>
          <p:nvPr/>
        </p:nvPicPr>
        <p:blipFill rotWithShape="1">
          <a:blip r:embed="rId2">
            <a:extLst>
              <a:ext uri="{28A0092B-C50C-407E-A947-70E740481C1C}">
                <a14:useLocalDpi xmlns:a14="http://schemas.microsoft.com/office/drawing/2010/main" val="0"/>
              </a:ext>
            </a:extLst>
          </a:blip>
          <a:srcRect l="16374" t="26738" r="26479" b="15805"/>
          <a:stretch/>
        </p:blipFill>
        <p:spPr bwMode="auto">
          <a:xfrm>
            <a:off x="-33528" y="0"/>
            <a:ext cx="9177528"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52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94789" y="391597"/>
            <a:ext cx="2471318" cy="584775"/>
          </a:xfrm>
          <a:prstGeom prst="rect">
            <a:avLst/>
          </a:prstGeom>
        </p:spPr>
        <p:txBody>
          <a:bodyPr wrap="none">
            <a:spAutoFit/>
          </a:bodyPr>
          <a:lstStyle/>
          <a:p>
            <a:pPr lvl="0"/>
            <a:r>
              <a:rPr lang="en-US" sz="3200" b="1" dirty="0">
                <a:solidFill>
                  <a:prstClr val="black"/>
                </a:solidFill>
                <a:latin typeface="Times New Roman" pitchFamily="18" charset="0"/>
                <a:cs typeface="Times New Roman" pitchFamily="18" charset="0"/>
              </a:rPr>
              <a:t>Visualization</a:t>
            </a:r>
          </a:p>
        </p:txBody>
      </p:sp>
      <p:sp>
        <p:nvSpPr>
          <p:cNvPr id="10" name="Rectangle 9"/>
          <p:cNvSpPr/>
          <p:nvPr/>
        </p:nvSpPr>
        <p:spPr>
          <a:xfrm>
            <a:off x="76200" y="914400"/>
            <a:ext cx="8915400" cy="1200329"/>
          </a:xfrm>
          <a:prstGeom prst="rect">
            <a:avLst/>
          </a:prstGeom>
        </p:spPr>
        <p:txBody>
          <a:bodyPr wrap="square">
            <a:spAutoFit/>
          </a:bodyPr>
          <a:lstStyle/>
          <a:p>
            <a:r>
              <a:rPr lang="en-US" dirty="0" smtClean="0">
                <a:latin typeface="Times New Roman" pitchFamily="18" charset="0"/>
                <a:cs typeface="Times New Roman" pitchFamily="18" charset="0"/>
              </a:rPr>
              <a:t>In order to visualization data we are going to use seaborn plots that is not used in other kernels to inform you and for diversity of plots. What I use in real life is mostly violin plot and swarm plot. Do not forget we are not selecting feature, we are trying to know data like looking at the drink list at the pub door.</a:t>
            </a:r>
            <a:endParaRPr lang="en-US" dirty="0">
              <a:latin typeface="Times New Roman" pitchFamily="18" charset="0"/>
              <a:cs typeface="Times New Roman" pitchFamily="18" charset="0"/>
            </a:endParaRPr>
          </a:p>
        </p:txBody>
      </p:sp>
      <p:sp>
        <p:nvSpPr>
          <p:cNvPr id="12" name="Rectangle 11"/>
          <p:cNvSpPr/>
          <p:nvPr/>
        </p:nvSpPr>
        <p:spPr>
          <a:xfrm>
            <a:off x="76200" y="1981200"/>
            <a:ext cx="8915400" cy="923330"/>
          </a:xfrm>
          <a:prstGeom prst="rect">
            <a:avLst/>
          </a:prstGeom>
        </p:spPr>
        <p:txBody>
          <a:bodyPr wrap="square">
            <a:spAutoFit/>
          </a:bodyPr>
          <a:lstStyle/>
          <a:p>
            <a:r>
              <a:rPr lang="en-US" dirty="0">
                <a:latin typeface="Times New Roman" pitchFamily="18" charset="0"/>
                <a:cs typeface="Times New Roman" pitchFamily="18" charset="0"/>
              </a:rPr>
              <a:t>Before violin and swarm plot we need to normalization or </a:t>
            </a:r>
            <a:r>
              <a:rPr lang="en-US" dirty="0" smtClean="0">
                <a:latin typeface="Times New Roman" pitchFamily="18" charset="0"/>
                <a:cs typeface="Times New Roman" pitchFamily="18" charset="0"/>
              </a:rPr>
              <a:t>standardization. </a:t>
            </a:r>
            <a:r>
              <a:rPr lang="en-US" dirty="0">
                <a:latin typeface="Times New Roman" pitchFamily="18" charset="0"/>
                <a:cs typeface="Times New Roman" pitchFamily="18" charset="0"/>
              </a:rPr>
              <a:t>Because differences between values of features are very high to observe on plot. I plot features in 3 group and each group includes 10 features to observe better.</a:t>
            </a:r>
          </a:p>
        </p:txBody>
      </p:sp>
    </p:spTree>
    <p:extLst>
      <p:ext uri="{BB962C8B-B14F-4D97-AF65-F5344CB8AC3E}">
        <p14:creationId xmlns:p14="http://schemas.microsoft.com/office/powerpoint/2010/main" val="3297474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ANDY BEST\Pictures\Screenshots\Screenshot (8).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51" t="25651" r="26155" b="25552"/>
          <a:stretch/>
        </p:blipFill>
        <p:spPr bwMode="auto">
          <a:xfrm>
            <a:off x="11784" y="1"/>
            <a:ext cx="91322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76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ANDY BEST\Pictures\Screenshots\Screenshot (9).png"/>
          <p:cNvPicPr>
            <a:picLocks noChangeAspect="1" noChangeArrowheads="1"/>
          </p:cNvPicPr>
          <p:nvPr/>
        </p:nvPicPr>
        <p:blipFill rotWithShape="1">
          <a:blip r:embed="rId2">
            <a:extLst>
              <a:ext uri="{28A0092B-C50C-407E-A947-70E740481C1C}">
                <a14:useLocalDpi xmlns:a14="http://schemas.microsoft.com/office/drawing/2010/main" val="0"/>
              </a:ext>
            </a:extLst>
          </a:blip>
          <a:srcRect l="15739" t="26086" r="27354" b="10546"/>
          <a:stretch/>
        </p:blipFill>
        <p:spPr bwMode="auto">
          <a:xfrm>
            <a:off x="-10212" y="-152400"/>
            <a:ext cx="9154212" cy="4191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ANDY BEST\Pictures\Screenshots\Screenshot (10).png"/>
          <p:cNvPicPr>
            <a:picLocks noChangeAspect="1" noChangeArrowheads="1"/>
          </p:cNvPicPr>
          <p:nvPr/>
        </p:nvPicPr>
        <p:blipFill rotWithShape="1">
          <a:blip r:embed="rId3">
            <a:extLst>
              <a:ext uri="{28A0092B-C50C-407E-A947-70E740481C1C}">
                <a14:useLocalDpi xmlns:a14="http://schemas.microsoft.com/office/drawing/2010/main" val="0"/>
              </a:ext>
            </a:extLst>
          </a:blip>
          <a:srcRect l="18859" t="42695" r="35797" b="34212"/>
          <a:stretch/>
        </p:blipFill>
        <p:spPr bwMode="auto">
          <a:xfrm>
            <a:off x="457200" y="4038600"/>
            <a:ext cx="73152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22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200" y="152401"/>
            <a:ext cx="9067800" cy="1754326"/>
          </a:xfrm>
          <a:prstGeom prst="rect">
            <a:avLst/>
          </a:prstGeom>
        </p:spPr>
        <p:txBody>
          <a:bodyPr wrap="square">
            <a:spAutoFit/>
          </a:bodyPr>
          <a:lstStyle/>
          <a:p>
            <a:r>
              <a:rPr lang="en-US" dirty="0" smtClean="0">
                <a:latin typeface="Times New Roman" pitchFamily="18" charset="0"/>
                <a:cs typeface="Times New Roman" pitchFamily="18" charset="0"/>
              </a:rPr>
              <a:t>Lets interpret one more thing about plot above, variable of </a:t>
            </a:r>
            <a:r>
              <a:rPr lang="en-US" b="1" dirty="0" smtClean="0">
                <a:latin typeface="Times New Roman" pitchFamily="18" charset="0"/>
                <a:cs typeface="Times New Roman" pitchFamily="18" charset="0"/>
              </a:rPr>
              <a:t>concavity worst</a:t>
            </a:r>
            <a:r>
              <a:rPr lang="en-US" dirty="0" smtClean="0">
                <a:latin typeface="Times New Roman" pitchFamily="18" charset="0"/>
                <a:cs typeface="Times New Roman" pitchFamily="18" charset="0"/>
              </a:rPr>
              <a:t> and </a:t>
            </a:r>
            <a:r>
              <a:rPr lang="en-US" b="1" dirty="0" smtClean="0">
                <a:latin typeface="Times New Roman" pitchFamily="18" charset="0"/>
                <a:cs typeface="Times New Roman" pitchFamily="18" charset="0"/>
              </a:rPr>
              <a:t>concave point worst</a:t>
            </a:r>
            <a:r>
              <a:rPr lang="en-US" dirty="0" smtClean="0">
                <a:latin typeface="Times New Roman" pitchFamily="18" charset="0"/>
                <a:cs typeface="Times New Roman" pitchFamily="18" charset="0"/>
              </a:rPr>
              <a:t> looks like similar but how can we decide whether they are correlated with each other or not. (Not always true but, basically if the features are correlated with each other we can drop one of them)</a:t>
            </a:r>
          </a:p>
          <a:p>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7" name="Rectangle 6"/>
          <p:cNvSpPr/>
          <p:nvPr/>
        </p:nvSpPr>
        <p:spPr>
          <a:xfrm>
            <a:off x="76200" y="1447800"/>
            <a:ext cx="9067800" cy="2031325"/>
          </a:xfrm>
          <a:prstGeom prst="rect">
            <a:avLst/>
          </a:prstGeom>
        </p:spPr>
        <p:txBody>
          <a:bodyPr wrap="square">
            <a:spAutoFit/>
          </a:bodyPr>
          <a:lstStyle/>
          <a:p>
            <a:r>
              <a:rPr lang="en-US" dirty="0">
                <a:latin typeface="Times New Roman" pitchFamily="18" charset="0"/>
                <a:cs typeface="Times New Roman" pitchFamily="18" charset="0"/>
              </a:rPr>
              <a:t>In order to compare two features deeper, lets use joint plot. Look at this in joint plot below, it is really correlated. Pearsonr value is correlation value and 1 is the highest. Therefore, 0.86 is looks enough to say that they are correlated. Do not forget, we are not choosing features yet, we are just looking to have an idea about them.</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10242" name="Picture 2" descr="C:\Users\ANDY BEST\Pictures\Screenshots\Screenshot (11).png"/>
          <p:cNvPicPr>
            <a:picLocks noChangeAspect="1" noChangeArrowheads="1"/>
          </p:cNvPicPr>
          <p:nvPr/>
        </p:nvPicPr>
        <p:blipFill rotWithShape="1">
          <a:blip r:embed="rId2">
            <a:extLst>
              <a:ext uri="{28A0092B-C50C-407E-A947-70E740481C1C}">
                <a14:useLocalDpi xmlns:a14="http://schemas.microsoft.com/office/drawing/2010/main" val="0"/>
              </a:ext>
            </a:extLst>
          </a:blip>
          <a:srcRect l="16946" t="45620" r="25605" b="34036"/>
          <a:stretch/>
        </p:blipFill>
        <p:spPr bwMode="auto">
          <a:xfrm>
            <a:off x="0" y="2743200"/>
            <a:ext cx="91440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700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ANDY BEST\Pictures\Screenshots\Screenshot (12).png"/>
          <p:cNvPicPr>
            <a:picLocks noChangeAspect="1" noChangeArrowheads="1"/>
          </p:cNvPicPr>
          <p:nvPr/>
        </p:nvPicPr>
        <p:blipFill rotWithShape="1">
          <a:blip r:embed="rId2">
            <a:extLst>
              <a:ext uri="{28A0092B-C50C-407E-A947-70E740481C1C}">
                <a14:useLocalDpi xmlns:a14="http://schemas.microsoft.com/office/drawing/2010/main" val="0"/>
              </a:ext>
            </a:extLst>
          </a:blip>
          <a:srcRect l="17518" t="28454" r="38024" b="18350"/>
          <a:stretch/>
        </p:blipFill>
        <p:spPr bwMode="auto">
          <a:xfrm>
            <a:off x="0" y="152400"/>
            <a:ext cx="91440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332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52400"/>
            <a:ext cx="8991600" cy="1200329"/>
          </a:xfrm>
          <a:prstGeom prst="rect">
            <a:avLst/>
          </a:prstGeom>
        </p:spPr>
        <p:txBody>
          <a:bodyPr wrap="square">
            <a:spAutoFit/>
          </a:bodyPr>
          <a:lstStyle/>
          <a:p>
            <a:r>
              <a:rPr lang="en-US" dirty="0">
                <a:latin typeface="Times New Roman" pitchFamily="18" charset="0"/>
                <a:cs typeface="Times New Roman" pitchFamily="18" charset="0"/>
              </a:rPr>
              <a:t>What about three or more </a:t>
            </a:r>
            <a:r>
              <a:rPr lang="en-US" dirty="0" smtClean="0">
                <a:latin typeface="Times New Roman" pitchFamily="18" charset="0"/>
                <a:cs typeface="Times New Roman" pitchFamily="18" charset="0"/>
              </a:rPr>
              <a:t>feature comparisons </a:t>
            </a:r>
            <a:r>
              <a:rPr lang="en-US" dirty="0">
                <a:latin typeface="Times New Roman" pitchFamily="18" charset="0"/>
                <a:cs typeface="Times New Roman" pitchFamily="18" charset="0"/>
              </a:rPr>
              <a:t>? For this purpose we can use pair grid plot. Also it seems very cool :) And we discover one more thing </a:t>
            </a:r>
            <a:r>
              <a:rPr lang="en-US" b="1" dirty="0" smtClean="0">
                <a:latin typeface="Times New Roman" pitchFamily="18" charset="0"/>
                <a:cs typeface="Times New Roman" pitchFamily="18" charset="0"/>
              </a:rPr>
              <a:t>radius worst</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b="1" dirty="0" smtClean="0">
                <a:latin typeface="Times New Roman" pitchFamily="18" charset="0"/>
                <a:cs typeface="Times New Roman" pitchFamily="18" charset="0"/>
              </a:rPr>
              <a:t>perimeter worst</a:t>
            </a:r>
            <a:r>
              <a:rPr lang="en-US" dirty="0">
                <a:latin typeface="Times New Roman" pitchFamily="18" charset="0"/>
                <a:cs typeface="Times New Roman" pitchFamily="18" charset="0"/>
              </a:rPr>
              <a:t> and </a:t>
            </a:r>
            <a:r>
              <a:rPr lang="en-US" b="1" dirty="0" smtClean="0">
                <a:latin typeface="Times New Roman" pitchFamily="18" charset="0"/>
                <a:cs typeface="Times New Roman" pitchFamily="18" charset="0"/>
              </a:rPr>
              <a:t>area worst</a:t>
            </a:r>
            <a:r>
              <a:rPr lang="en-US" dirty="0">
                <a:latin typeface="Times New Roman" pitchFamily="18" charset="0"/>
                <a:cs typeface="Times New Roman" pitchFamily="18" charset="0"/>
              </a:rPr>
              <a:t> are correlated as it can be seen pair grid plot. We </a:t>
            </a:r>
            <a:r>
              <a:rPr lang="en-US" dirty="0" smtClean="0">
                <a:latin typeface="Times New Roman" pitchFamily="18" charset="0"/>
                <a:cs typeface="Times New Roman" pitchFamily="18" charset="0"/>
              </a:rPr>
              <a:t>definitely </a:t>
            </a:r>
            <a:r>
              <a:rPr lang="en-US" dirty="0">
                <a:latin typeface="Times New Roman" pitchFamily="18" charset="0"/>
                <a:cs typeface="Times New Roman" pitchFamily="18" charset="0"/>
              </a:rPr>
              <a:t>use these discoveries for feature selection.</a:t>
            </a:r>
          </a:p>
        </p:txBody>
      </p:sp>
      <p:pic>
        <p:nvPicPr>
          <p:cNvPr id="12290" name="Picture 2" descr="C:\Users\ANDY BEST\Pictures\Screenshots\Screenshot (13).png"/>
          <p:cNvPicPr>
            <a:picLocks noChangeAspect="1" noChangeArrowheads="1"/>
          </p:cNvPicPr>
          <p:nvPr/>
        </p:nvPicPr>
        <p:blipFill rotWithShape="1">
          <a:blip r:embed="rId2">
            <a:extLst>
              <a:ext uri="{28A0092B-C50C-407E-A947-70E740481C1C}">
                <a14:useLocalDpi xmlns:a14="http://schemas.microsoft.com/office/drawing/2010/main" val="0"/>
              </a:ext>
            </a:extLst>
          </a:blip>
          <a:srcRect l="16452" t="28901" r="25635" b="38660"/>
          <a:stretch/>
        </p:blipFill>
        <p:spPr bwMode="auto">
          <a:xfrm>
            <a:off x="0" y="1524000"/>
            <a:ext cx="9144000"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182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ANDY BEST\Pictures\Screenshots\Screenshot (14).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59" t="25069" r="37899" b="11014"/>
          <a:stretch/>
        </p:blipFill>
        <p:spPr bwMode="auto">
          <a:xfrm>
            <a:off x="76200" y="76200"/>
            <a:ext cx="89916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61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52400"/>
            <a:ext cx="9067800" cy="646331"/>
          </a:xfrm>
          <a:prstGeom prst="rect">
            <a:avLst/>
          </a:prstGeom>
        </p:spPr>
        <p:txBody>
          <a:bodyPr wrap="square">
            <a:spAutoFit/>
          </a:bodyPr>
          <a:lstStyle/>
          <a:p>
            <a:r>
              <a:rPr lang="en-US" dirty="0">
                <a:latin typeface="Times New Roman" pitchFamily="18" charset="0"/>
                <a:cs typeface="Times New Roman" pitchFamily="18" charset="0"/>
              </a:rPr>
              <a:t>Up to this point, we make some comments and discoveries on data already. If you like what we did, I am sure swarm plot will open the pub's door :)</a:t>
            </a:r>
          </a:p>
        </p:txBody>
      </p:sp>
      <p:sp>
        <p:nvSpPr>
          <p:cNvPr id="5" name="Rectangle 4"/>
          <p:cNvSpPr/>
          <p:nvPr/>
        </p:nvSpPr>
        <p:spPr>
          <a:xfrm>
            <a:off x="76200" y="798731"/>
            <a:ext cx="8991600" cy="369332"/>
          </a:xfrm>
          <a:prstGeom prst="rect">
            <a:avLst/>
          </a:prstGeom>
        </p:spPr>
        <p:txBody>
          <a:bodyPr wrap="square">
            <a:spAutoFit/>
          </a:bodyPr>
          <a:lstStyle/>
          <a:p>
            <a:r>
              <a:rPr lang="en-US" dirty="0">
                <a:latin typeface="Times New Roman" pitchFamily="18" charset="0"/>
                <a:cs typeface="Times New Roman" pitchFamily="18" charset="0"/>
              </a:rPr>
              <a:t>In swarm plot, I will do three part like violin plot not to make plot very complex appearance</a:t>
            </a:r>
          </a:p>
        </p:txBody>
      </p:sp>
      <p:pic>
        <p:nvPicPr>
          <p:cNvPr id="14339" name="Picture 3" descr="C:\Users\ANDY BEST\Pictures\Screenshots\Screenshot (16).png"/>
          <p:cNvPicPr>
            <a:picLocks noChangeAspect="1" noChangeArrowheads="1"/>
          </p:cNvPicPr>
          <p:nvPr/>
        </p:nvPicPr>
        <p:blipFill rotWithShape="1">
          <a:blip r:embed="rId2">
            <a:extLst>
              <a:ext uri="{28A0092B-C50C-407E-A947-70E740481C1C}">
                <a14:useLocalDpi xmlns:a14="http://schemas.microsoft.com/office/drawing/2010/main" val="0"/>
              </a:ext>
            </a:extLst>
          </a:blip>
          <a:srcRect l="16828" t="25263" r="27348" b="23191"/>
          <a:stretch/>
        </p:blipFill>
        <p:spPr bwMode="auto">
          <a:xfrm>
            <a:off x="0" y="1295400"/>
            <a:ext cx="91440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211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ANDY BEST\Pictures\Screenshots\Screenshot (17).png"/>
          <p:cNvPicPr>
            <a:picLocks noChangeAspect="1" noChangeArrowheads="1"/>
          </p:cNvPicPr>
          <p:nvPr/>
        </p:nvPicPr>
        <p:blipFill rotWithShape="1">
          <a:blip r:embed="rId2">
            <a:extLst>
              <a:ext uri="{28A0092B-C50C-407E-A947-70E740481C1C}">
                <a14:useLocalDpi xmlns:a14="http://schemas.microsoft.com/office/drawing/2010/main" val="0"/>
              </a:ext>
            </a:extLst>
          </a:blip>
          <a:srcRect l="16462" t="38641" r="27404" b="10362"/>
          <a:stretch/>
        </p:blipFill>
        <p:spPr bwMode="auto">
          <a:xfrm>
            <a:off x="7070" y="76200"/>
            <a:ext cx="9136930" cy="3802145"/>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NDY BEST\Pictures\Screenshots\Screenshot (18).png"/>
          <p:cNvPicPr>
            <a:picLocks noChangeAspect="1" noChangeArrowheads="1"/>
          </p:cNvPicPr>
          <p:nvPr/>
        </p:nvPicPr>
        <p:blipFill rotWithShape="1">
          <a:blip r:embed="rId3">
            <a:extLst>
              <a:ext uri="{28A0092B-C50C-407E-A947-70E740481C1C}">
                <a14:useLocalDpi xmlns:a14="http://schemas.microsoft.com/office/drawing/2010/main" val="0"/>
              </a:ext>
            </a:extLst>
          </a:blip>
          <a:srcRect l="16676" t="47886" r="31365" b="18025"/>
          <a:stretch/>
        </p:blipFill>
        <p:spPr bwMode="auto">
          <a:xfrm>
            <a:off x="0" y="3878345"/>
            <a:ext cx="8534400" cy="2979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483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18778"/>
            <a:ext cx="7772400" cy="1446550"/>
          </a:xfrm>
          <a:prstGeom prst="rect">
            <a:avLst/>
          </a:prstGeom>
        </p:spPr>
        <p:txBody>
          <a:bodyPr wrap="square">
            <a:spAutoFit/>
          </a:bodyPr>
          <a:lstStyle/>
          <a:p>
            <a:pPr algn="ctr" fontAlgn="base"/>
            <a:r>
              <a:rPr lang="en-US" sz="4400" b="1" dirty="0">
                <a:latin typeface="Times New Roman" pitchFamily="18" charset="0"/>
                <a:cs typeface="Times New Roman" pitchFamily="18" charset="0"/>
              </a:rPr>
              <a:t>Feature Selection and </a:t>
            </a:r>
            <a:r>
              <a:rPr lang="en-US" sz="4400" b="1">
                <a:latin typeface="Times New Roman" pitchFamily="18" charset="0"/>
                <a:cs typeface="Times New Roman" pitchFamily="18" charset="0"/>
              </a:rPr>
              <a:t>Data </a:t>
            </a:r>
            <a:r>
              <a:rPr lang="en-US" sz="4400" b="1" smtClean="0">
                <a:latin typeface="Times New Roman" pitchFamily="18" charset="0"/>
                <a:cs typeface="Times New Roman" pitchFamily="18" charset="0"/>
              </a:rPr>
              <a:t>Visualization In </a:t>
            </a:r>
            <a:r>
              <a:rPr lang="en-US" sz="4400" b="1" dirty="0" smtClean="0">
                <a:latin typeface="Times New Roman" pitchFamily="18" charset="0"/>
                <a:cs typeface="Times New Roman" pitchFamily="18" charset="0"/>
              </a:rPr>
              <a:t>Sierra Leone</a:t>
            </a:r>
            <a:endParaRPr lang="en-US" sz="4400" b="1" dirty="0">
              <a:latin typeface="Times New Roman" pitchFamily="18" charset="0"/>
              <a:cs typeface="Times New Roman" pitchFamily="18" charset="0"/>
            </a:endParaRPr>
          </a:p>
        </p:txBody>
      </p:sp>
      <p:sp>
        <p:nvSpPr>
          <p:cNvPr id="5" name="Rectangle 4"/>
          <p:cNvSpPr/>
          <p:nvPr/>
        </p:nvSpPr>
        <p:spPr>
          <a:xfrm>
            <a:off x="152400" y="1859340"/>
            <a:ext cx="8915400" cy="1908215"/>
          </a:xfrm>
          <a:prstGeom prst="rect">
            <a:avLst/>
          </a:prstGeom>
        </p:spPr>
        <p:txBody>
          <a:bodyPr wrap="square">
            <a:spAutoFit/>
          </a:bodyPr>
          <a:lstStyle/>
          <a:p>
            <a:r>
              <a:rPr lang="en-US" sz="2800" b="1" dirty="0" smtClean="0">
                <a:latin typeface="Times New Roman" pitchFamily="18" charset="0"/>
                <a:cs typeface="Times New Roman" pitchFamily="18" charset="0"/>
              </a:rPr>
              <a:t>Introduction</a:t>
            </a:r>
            <a:endParaRPr lang="en-US" sz="2800" b="1" dirty="0">
              <a:latin typeface="Times New Roman" pitchFamily="18" charset="0"/>
              <a:cs typeface="Times New Roman" pitchFamily="18" charset="0"/>
            </a:endParaRPr>
          </a:p>
          <a:p>
            <a:r>
              <a:rPr lang="en-US" dirty="0">
                <a:latin typeface="Times New Roman" pitchFamily="18" charset="0"/>
                <a:cs typeface="Times New Roman" pitchFamily="18" charset="0"/>
              </a:rPr>
              <a:t>In this data analysis report, I usually focus on feature visualization and selection as a different from other </a:t>
            </a:r>
            <a:r>
              <a:rPr lang="en-US" dirty="0" smtClean="0">
                <a:latin typeface="Times New Roman" pitchFamily="18" charset="0"/>
                <a:cs typeface="Times New Roman" pitchFamily="18" charset="0"/>
              </a:rPr>
              <a:t>seeds. </a:t>
            </a:r>
            <a:r>
              <a:rPr lang="en-US" dirty="0">
                <a:latin typeface="Times New Roman" pitchFamily="18" charset="0"/>
                <a:cs typeface="Times New Roman" pitchFamily="18" charset="0"/>
              </a:rPr>
              <a:t>Feature selection with correlation, univariate feature selection, recursive feature elimination, recursive feature elimination with cross validation and tree based feature selection methods are used with random forest classification. Apart from these, principle component analysis are used to observe number of components.</a:t>
            </a:r>
          </a:p>
        </p:txBody>
      </p:sp>
    </p:spTree>
    <p:extLst>
      <p:ext uri="{BB962C8B-B14F-4D97-AF65-F5344CB8AC3E}">
        <p14:creationId xmlns:p14="http://schemas.microsoft.com/office/powerpoint/2010/main" val="7975274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ANDY BEST\Pictures\Screenshots\Screenshot (19).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61" t="25689" r="25836" b="39672"/>
          <a:stretch/>
        </p:blipFill>
        <p:spPr bwMode="auto">
          <a:xfrm>
            <a:off x="-152400" y="9144"/>
            <a:ext cx="9245338" cy="677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481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ANDY BEST\Pictures\Screenshots\Screenshot (20).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21" t="26861" r="27423" b="10046"/>
          <a:stretch/>
        </p:blipFill>
        <p:spPr bwMode="auto">
          <a:xfrm>
            <a:off x="0" y="0"/>
            <a:ext cx="9067800" cy="4326904"/>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ANDY BEST\Pictures\Screenshots\Screenshot (21).png"/>
          <p:cNvPicPr>
            <a:picLocks noChangeAspect="1" noChangeArrowheads="1"/>
          </p:cNvPicPr>
          <p:nvPr/>
        </p:nvPicPr>
        <p:blipFill rotWithShape="1">
          <a:blip r:embed="rId3">
            <a:extLst>
              <a:ext uri="{28A0092B-C50C-407E-A947-70E740481C1C}">
                <a14:useLocalDpi xmlns:a14="http://schemas.microsoft.com/office/drawing/2010/main" val="0"/>
              </a:ext>
            </a:extLst>
          </a:blip>
          <a:srcRect l="16596" t="32215" r="32296" b="44143"/>
          <a:stretch/>
        </p:blipFill>
        <p:spPr bwMode="auto">
          <a:xfrm>
            <a:off x="-1" y="4178808"/>
            <a:ext cx="8305799"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194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Picture 3" descr="C:\Users\ANDY BEST\Pictures\Screenshots\Screenshot (23).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79" t="25945" r="25973" b="33093"/>
          <a:stretch/>
        </p:blipFill>
        <p:spPr bwMode="auto">
          <a:xfrm>
            <a:off x="0" y="76200"/>
            <a:ext cx="9144000" cy="701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2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ANDY BEST\Pictures\Screenshots\Screenshot (24).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97" t="24986" r="29743" b="9998"/>
          <a:stretch/>
        </p:blipFill>
        <p:spPr bwMode="auto">
          <a:xfrm>
            <a:off x="0" y="76200"/>
            <a:ext cx="91440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C:\Users\ANDY BEST\Pictures\Screenshots\Screenshot (25).png"/>
          <p:cNvPicPr>
            <a:picLocks noChangeAspect="1" noChangeArrowheads="1"/>
          </p:cNvPicPr>
          <p:nvPr/>
        </p:nvPicPr>
        <p:blipFill rotWithShape="1">
          <a:blip r:embed="rId3">
            <a:extLst>
              <a:ext uri="{28A0092B-C50C-407E-A947-70E740481C1C}">
                <a14:useLocalDpi xmlns:a14="http://schemas.microsoft.com/office/drawing/2010/main" val="0"/>
              </a:ext>
            </a:extLst>
          </a:blip>
          <a:srcRect l="16635" t="46751" r="31019" b="32218"/>
          <a:stretch/>
        </p:blipFill>
        <p:spPr bwMode="auto">
          <a:xfrm>
            <a:off x="0" y="4419600"/>
            <a:ext cx="89154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122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52400"/>
            <a:ext cx="8991600" cy="1477328"/>
          </a:xfrm>
          <a:prstGeom prst="rect">
            <a:avLst/>
          </a:prstGeom>
        </p:spPr>
        <p:txBody>
          <a:bodyPr wrap="square">
            <a:spAutoFit/>
          </a:bodyPr>
          <a:lstStyle/>
          <a:p>
            <a:r>
              <a:rPr lang="en-US" dirty="0" smtClean="0">
                <a:latin typeface="Times New Roman" pitchFamily="18" charset="0"/>
                <a:cs typeface="Times New Roman" pitchFamily="18" charset="0"/>
              </a:rPr>
              <a:t>They looks cool right. And you can see variance more clear. Let me ask you a question, </a:t>
            </a:r>
            <a:r>
              <a:rPr lang="en-US" b="1" dirty="0" smtClean="0">
                <a:latin typeface="Times New Roman" pitchFamily="18" charset="0"/>
                <a:cs typeface="Times New Roman" pitchFamily="18" charset="0"/>
              </a:rPr>
              <a:t>in these three plots which feature looks like more clear in terms of classification.</a:t>
            </a:r>
            <a:r>
              <a:rPr lang="en-US" dirty="0" smtClean="0">
                <a:latin typeface="Times New Roman" pitchFamily="18" charset="0"/>
                <a:cs typeface="Times New Roman" pitchFamily="18" charset="0"/>
              </a:rPr>
              <a:t> In my opinion </a:t>
            </a:r>
            <a:r>
              <a:rPr lang="en-US" b="1" dirty="0" smtClean="0">
                <a:latin typeface="Times New Roman" pitchFamily="18" charset="0"/>
                <a:cs typeface="Times New Roman" pitchFamily="18" charset="0"/>
              </a:rPr>
              <a:t>area worst</a:t>
            </a:r>
            <a:r>
              <a:rPr lang="en-US" dirty="0" smtClean="0">
                <a:latin typeface="Times New Roman" pitchFamily="18" charset="0"/>
                <a:cs typeface="Times New Roman" pitchFamily="18" charset="0"/>
              </a:rPr>
              <a:t> in last swarm plot looks like malignant and benign are separated not totally but mostly. However, </a:t>
            </a:r>
            <a:r>
              <a:rPr lang="en-US" b="1" dirty="0" smtClean="0">
                <a:latin typeface="Times New Roman" pitchFamily="18" charset="0"/>
                <a:cs typeface="Times New Roman" pitchFamily="18" charset="0"/>
              </a:rPr>
              <a:t>smoothness's</a:t>
            </a:r>
            <a:r>
              <a:rPr lang="en-US" dirty="0" smtClean="0">
                <a:latin typeface="Times New Roman" pitchFamily="18" charset="0"/>
                <a:cs typeface="Times New Roman" pitchFamily="18" charset="0"/>
              </a:rPr>
              <a:t> in swarm plot 2 looks like malignant and benign are mixed so it is hard to classify while using this feature.</a:t>
            </a:r>
            <a:endParaRPr lang="en-US" dirty="0">
              <a:latin typeface="Times New Roman" pitchFamily="18" charset="0"/>
              <a:cs typeface="Times New Roman" pitchFamily="18" charset="0"/>
            </a:endParaRPr>
          </a:p>
        </p:txBody>
      </p:sp>
      <p:sp>
        <p:nvSpPr>
          <p:cNvPr id="2" name="Rectangle 1"/>
          <p:cNvSpPr/>
          <p:nvPr/>
        </p:nvSpPr>
        <p:spPr>
          <a:xfrm>
            <a:off x="152400" y="1629728"/>
            <a:ext cx="8991600" cy="646331"/>
          </a:xfrm>
          <a:prstGeom prst="rect">
            <a:avLst/>
          </a:prstGeom>
        </p:spPr>
        <p:txBody>
          <a:bodyPr wrap="square">
            <a:spAutoFit/>
          </a:bodyPr>
          <a:lstStyle/>
          <a:p>
            <a:r>
              <a:rPr lang="en-US" dirty="0">
                <a:latin typeface="Times New Roman" pitchFamily="18" charset="0"/>
                <a:cs typeface="Times New Roman" pitchFamily="18" charset="0"/>
              </a:rPr>
              <a:t>Well, </a:t>
            </a:r>
            <a:r>
              <a:rPr lang="en-US" dirty="0" smtClean="0">
                <a:latin typeface="Times New Roman" pitchFamily="18" charset="0"/>
                <a:cs typeface="Times New Roman" pitchFamily="18" charset="0"/>
              </a:rPr>
              <a:t>finally </a:t>
            </a:r>
            <a:r>
              <a:rPr lang="en-US" dirty="0">
                <a:latin typeface="Times New Roman" pitchFamily="18" charset="0"/>
                <a:cs typeface="Times New Roman" pitchFamily="18" charset="0"/>
              </a:rPr>
              <a:t>we are in the pub and lets choose our drinks at feature selection part while using </a:t>
            </a:r>
            <a:r>
              <a:rPr lang="en-US" dirty="0" smtClean="0">
                <a:latin typeface="Times New Roman" pitchFamily="18" charset="0"/>
                <a:cs typeface="Times New Roman" pitchFamily="18" charset="0"/>
              </a:rPr>
              <a:t>heat map(correlation </a:t>
            </a:r>
            <a:r>
              <a:rPr lang="en-US" dirty="0">
                <a:latin typeface="Times New Roman" pitchFamily="18" charset="0"/>
                <a:cs typeface="Times New Roman" pitchFamily="18" charset="0"/>
              </a:rPr>
              <a:t>matrix).</a:t>
            </a:r>
          </a:p>
        </p:txBody>
      </p:sp>
      <p:sp>
        <p:nvSpPr>
          <p:cNvPr id="3" name="Rectangle 2"/>
          <p:cNvSpPr/>
          <p:nvPr/>
        </p:nvSpPr>
        <p:spPr>
          <a:xfrm>
            <a:off x="1371600" y="2438400"/>
            <a:ext cx="6324600" cy="400110"/>
          </a:xfrm>
          <a:prstGeom prst="rect">
            <a:avLst/>
          </a:prstGeom>
        </p:spPr>
        <p:txBody>
          <a:bodyPr wrap="square">
            <a:spAutoFit/>
          </a:bodyPr>
          <a:lstStyle/>
          <a:p>
            <a:r>
              <a:rPr lang="en-US" sz="2000" b="1" dirty="0">
                <a:latin typeface="Times New Roman" pitchFamily="18" charset="0"/>
                <a:cs typeface="Times New Roman" pitchFamily="18" charset="0"/>
              </a:rPr>
              <a:t>Feature Selection and Random Forest Classification</a:t>
            </a:r>
          </a:p>
        </p:txBody>
      </p:sp>
      <p:sp>
        <p:nvSpPr>
          <p:cNvPr id="7" name="Rectangle 6"/>
          <p:cNvSpPr/>
          <p:nvPr/>
        </p:nvSpPr>
        <p:spPr>
          <a:xfrm>
            <a:off x="152400" y="2838510"/>
            <a:ext cx="8991600" cy="1754326"/>
          </a:xfrm>
          <a:prstGeom prst="rect">
            <a:avLst/>
          </a:prstGeom>
        </p:spPr>
        <p:txBody>
          <a:bodyPr wrap="square">
            <a:spAutoFit/>
          </a:bodyPr>
          <a:lstStyle/>
          <a:p>
            <a:r>
              <a:rPr lang="en-US" dirty="0">
                <a:latin typeface="Times New Roman" pitchFamily="18" charset="0"/>
                <a:cs typeface="Times New Roman" pitchFamily="18" charset="0"/>
              </a:rPr>
              <a:t>Today our </a:t>
            </a:r>
            <a:r>
              <a:rPr lang="en-US" dirty="0" smtClean="0">
                <a:latin typeface="Times New Roman" pitchFamily="18" charset="0"/>
                <a:cs typeface="Times New Roman" pitchFamily="18" charset="0"/>
              </a:rPr>
              <a:t>purpose </a:t>
            </a:r>
            <a:r>
              <a:rPr lang="en-US" dirty="0">
                <a:latin typeface="Times New Roman" pitchFamily="18" charset="0"/>
                <a:cs typeface="Times New Roman" pitchFamily="18" charset="0"/>
              </a:rPr>
              <a:t>is to try new cocktails. For example, we are </a:t>
            </a:r>
            <a:r>
              <a:rPr lang="en-US" dirty="0" smtClean="0">
                <a:latin typeface="Times New Roman" pitchFamily="18" charset="0"/>
                <a:cs typeface="Times New Roman" pitchFamily="18" charset="0"/>
              </a:rPr>
              <a:t>finally </a:t>
            </a:r>
            <a:r>
              <a:rPr lang="en-US" dirty="0">
                <a:latin typeface="Times New Roman" pitchFamily="18" charset="0"/>
                <a:cs typeface="Times New Roman" pitchFamily="18" charset="0"/>
              </a:rPr>
              <a:t>in the pub and we want to drink different tastes. Therefore, we need to compare ingredients of drinks. If one of them includes lemon, after drinking it we need to eliminate other drinks which includes lemon so as to experience very different tastes.</a:t>
            </a: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8" name="Rectangle 7"/>
          <p:cNvSpPr/>
          <p:nvPr/>
        </p:nvSpPr>
        <p:spPr>
          <a:xfrm>
            <a:off x="152400" y="4057471"/>
            <a:ext cx="8991600" cy="1200329"/>
          </a:xfrm>
          <a:prstGeom prst="rect">
            <a:avLst/>
          </a:prstGeom>
        </p:spPr>
        <p:txBody>
          <a:bodyPr wrap="square">
            <a:spAutoFit/>
          </a:bodyPr>
          <a:lstStyle/>
          <a:p>
            <a:r>
              <a:rPr lang="en-US" dirty="0">
                <a:latin typeface="Times New Roman" pitchFamily="18" charset="0"/>
                <a:cs typeface="Times New Roman" pitchFamily="18" charset="0"/>
              </a:rPr>
              <a:t>In this part we will select feature with different methods that are feature selection with correlation, univariate feature selection, recursive feature elimination (RFE), recursive feature elimination with cross validation (RFECV) and tree based feature selection. We will use random forest classification in order to train our model and predict.</a:t>
            </a:r>
          </a:p>
        </p:txBody>
      </p:sp>
    </p:spTree>
    <p:extLst>
      <p:ext uri="{BB962C8B-B14F-4D97-AF65-F5344CB8AC3E}">
        <p14:creationId xmlns:p14="http://schemas.microsoft.com/office/powerpoint/2010/main" val="418389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 y="304801"/>
            <a:ext cx="9144000" cy="369332"/>
          </a:xfrm>
          <a:prstGeom prst="rect">
            <a:avLst/>
          </a:prstGeom>
        </p:spPr>
        <p:txBody>
          <a:bodyPr wrap="square">
            <a:spAutoFit/>
          </a:bodyPr>
          <a:lstStyle/>
          <a:p>
            <a:r>
              <a:rPr lang="en-US" b="1" dirty="0">
                <a:latin typeface="Times New Roman" pitchFamily="18" charset="0"/>
                <a:cs typeface="Times New Roman" pitchFamily="18" charset="0"/>
              </a:rPr>
              <a:t>1) Feature selection with correlation and random forest classification</a:t>
            </a:r>
          </a:p>
        </p:txBody>
      </p:sp>
      <p:sp>
        <p:nvSpPr>
          <p:cNvPr id="5" name="Rectangle 4"/>
          <p:cNvSpPr/>
          <p:nvPr/>
        </p:nvSpPr>
        <p:spPr>
          <a:xfrm>
            <a:off x="76200" y="674133"/>
            <a:ext cx="9058656" cy="1805112"/>
          </a:xfrm>
          <a:prstGeom prst="rect">
            <a:avLst/>
          </a:prstGeom>
        </p:spPr>
        <p:txBody>
          <a:bodyPr wrap="square">
            <a:spAutoFit/>
          </a:bodyPr>
          <a:lstStyle/>
          <a:p>
            <a:r>
              <a:rPr lang="en-US" dirty="0">
                <a:latin typeface="Times New Roman" pitchFamily="18" charset="0"/>
                <a:cs typeface="Times New Roman" pitchFamily="18" charset="0"/>
              </a:rPr>
              <a:t>As it can be seen in map heat figure </a:t>
            </a:r>
            <a:r>
              <a:rPr lang="en-US" b="1" dirty="0" smtClean="0">
                <a:latin typeface="Times New Roman" pitchFamily="18" charset="0"/>
                <a:cs typeface="Times New Roman" pitchFamily="18" charset="0"/>
              </a:rPr>
              <a:t>radius mean, perimeter mean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area mean</a:t>
            </a:r>
            <a:r>
              <a:rPr lang="en-US" dirty="0">
                <a:latin typeface="Times New Roman" pitchFamily="18" charset="0"/>
                <a:cs typeface="Times New Roman" pitchFamily="18" charset="0"/>
              </a:rPr>
              <a:t> are correlated with each other so we will use only </a:t>
            </a:r>
            <a:r>
              <a:rPr lang="en-US" b="1" dirty="0" smtClean="0">
                <a:latin typeface="Times New Roman" pitchFamily="18" charset="0"/>
                <a:cs typeface="Times New Roman" pitchFamily="18" charset="0"/>
              </a:rPr>
              <a:t>area mean</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If you ask how i choose </a:t>
            </a:r>
            <a:r>
              <a:rPr lang="en-US" b="1" dirty="0" smtClean="0">
                <a:latin typeface="Times New Roman" pitchFamily="18" charset="0"/>
                <a:cs typeface="Times New Roman" pitchFamily="18" charset="0"/>
              </a:rPr>
              <a:t>area mean</a:t>
            </a:r>
            <a:r>
              <a:rPr lang="en-US" dirty="0">
                <a:latin typeface="Times New Roman" pitchFamily="18" charset="0"/>
                <a:cs typeface="Times New Roman" pitchFamily="18" charset="0"/>
              </a:rPr>
              <a:t> as a feature to use, well actually there is no correct answer, I just look at swarm plots and </a:t>
            </a:r>
            <a:r>
              <a:rPr lang="en-US" b="1" dirty="0" smtClean="0">
                <a:latin typeface="Times New Roman" pitchFamily="18" charset="0"/>
                <a:cs typeface="Times New Roman" pitchFamily="18" charset="0"/>
              </a:rPr>
              <a:t>area mean</a:t>
            </a:r>
            <a:r>
              <a:rPr lang="en-US" dirty="0">
                <a:latin typeface="Times New Roman" pitchFamily="18" charset="0"/>
                <a:cs typeface="Times New Roman" pitchFamily="18" charset="0"/>
              </a:rPr>
              <a:t> looks like clear for me but we cannot make exact separation among other correlated features without trying. So lets find other correlated features and look accuracy with random forest classifier.</a:t>
            </a:r>
          </a:p>
        </p:txBody>
      </p:sp>
      <p:sp>
        <p:nvSpPr>
          <p:cNvPr id="6" name="Rectangle 5"/>
          <p:cNvSpPr/>
          <p:nvPr/>
        </p:nvSpPr>
        <p:spPr>
          <a:xfrm>
            <a:off x="76200" y="2479246"/>
            <a:ext cx="9058656" cy="2862322"/>
          </a:xfrm>
          <a:prstGeom prst="rect">
            <a:avLst/>
          </a:prstGeom>
        </p:spPr>
        <p:txBody>
          <a:bodyPr wrap="square">
            <a:spAutoFit/>
          </a:bodyPr>
          <a:lstStyle/>
          <a:p>
            <a:r>
              <a:rPr lang="en-US" b="1" dirty="0" smtClean="0">
                <a:latin typeface="Times New Roman" pitchFamily="18" charset="0"/>
                <a:cs typeface="Times New Roman" pitchFamily="18" charset="0"/>
              </a:rPr>
              <a:t>Compactness mean, concavity mean </a:t>
            </a:r>
            <a:r>
              <a:rPr lang="en-US" b="1" dirty="0">
                <a:latin typeface="Times New Roman" pitchFamily="18" charset="0"/>
                <a:cs typeface="Times New Roman" pitchFamily="18" charset="0"/>
              </a:rPr>
              <a:t>and concave </a:t>
            </a:r>
            <a:r>
              <a:rPr lang="en-US" b="1" dirty="0" smtClean="0">
                <a:latin typeface="Times New Roman" pitchFamily="18" charset="0"/>
                <a:cs typeface="Times New Roman" pitchFamily="18" charset="0"/>
              </a:rPr>
              <a:t>points mean</a:t>
            </a:r>
            <a:r>
              <a:rPr lang="en-US" dirty="0">
                <a:latin typeface="Times New Roman" pitchFamily="18" charset="0"/>
                <a:cs typeface="Times New Roman" pitchFamily="18" charset="0"/>
              </a:rPr>
              <a:t> are correlated with each </a:t>
            </a:r>
            <a:r>
              <a:rPr lang="en-US" dirty="0" smtClean="0">
                <a:latin typeface="Times New Roman" pitchFamily="18" charset="0"/>
                <a:cs typeface="Times New Roman" pitchFamily="18" charset="0"/>
              </a:rPr>
              <a:t>other. Therefore </a:t>
            </a:r>
            <a:r>
              <a:rPr lang="en-US" dirty="0">
                <a:latin typeface="Times New Roman" pitchFamily="18" charset="0"/>
                <a:cs typeface="Times New Roman" pitchFamily="18" charset="0"/>
              </a:rPr>
              <a:t>I only choose </a:t>
            </a:r>
            <a:r>
              <a:rPr lang="en-US" b="1" dirty="0" smtClean="0">
                <a:latin typeface="Times New Roman" pitchFamily="18" charset="0"/>
                <a:cs typeface="Times New Roman" pitchFamily="18" charset="0"/>
              </a:rPr>
              <a:t>concavity mean</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Apart from these, </a:t>
            </a:r>
            <a:r>
              <a:rPr lang="en-US" b="1" dirty="0" smtClean="0">
                <a:latin typeface="Times New Roman" pitchFamily="18" charset="0"/>
                <a:cs typeface="Times New Roman" pitchFamily="18" charset="0"/>
              </a:rPr>
              <a:t>radiuses, perimeters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areas</a:t>
            </a:r>
            <a:r>
              <a:rPr lang="en-US" dirty="0">
                <a:latin typeface="Times New Roman" pitchFamily="18" charset="0"/>
                <a:cs typeface="Times New Roman" pitchFamily="18" charset="0"/>
              </a:rPr>
              <a:t> are correlated and I only use </a:t>
            </a:r>
            <a:r>
              <a:rPr lang="en-US" b="1" dirty="0" smtClean="0">
                <a:latin typeface="Times New Roman" pitchFamily="18" charset="0"/>
                <a:cs typeface="Times New Roman" pitchFamily="18" charset="0"/>
              </a:rPr>
              <a:t>areas</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b="1" dirty="0" smtClean="0">
                <a:latin typeface="Times New Roman" pitchFamily="18" charset="0"/>
                <a:cs typeface="Times New Roman" pitchFamily="18" charset="0"/>
              </a:rPr>
              <a:t>radius worst, perimeter worst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area worst</a:t>
            </a:r>
            <a:r>
              <a:rPr lang="en-US" dirty="0">
                <a:latin typeface="Times New Roman" pitchFamily="18" charset="0"/>
                <a:cs typeface="Times New Roman" pitchFamily="18" charset="0"/>
              </a:rPr>
              <a:t> are correlated so I use </a:t>
            </a:r>
            <a:r>
              <a:rPr lang="en-US" b="1" dirty="0" smtClean="0">
                <a:latin typeface="Times New Roman" pitchFamily="18" charset="0"/>
                <a:cs typeface="Times New Roman" pitchFamily="18" charset="0"/>
              </a:rPr>
              <a:t>area worst</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b="1" dirty="0" smtClean="0">
                <a:latin typeface="Times New Roman" pitchFamily="18" charset="0"/>
                <a:cs typeface="Times New Roman" pitchFamily="18" charset="0"/>
              </a:rPr>
              <a:t>Compactness worst, concavity worst </a:t>
            </a:r>
            <a:r>
              <a:rPr lang="en-US" b="1" dirty="0">
                <a:latin typeface="Times New Roman" pitchFamily="18" charset="0"/>
                <a:cs typeface="Times New Roman" pitchFamily="18" charset="0"/>
              </a:rPr>
              <a:t>and concave </a:t>
            </a:r>
            <a:r>
              <a:rPr lang="en-US" b="1" dirty="0" smtClean="0">
                <a:latin typeface="Times New Roman" pitchFamily="18" charset="0"/>
                <a:cs typeface="Times New Roman" pitchFamily="18" charset="0"/>
              </a:rPr>
              <a:t>points worst</a:t>
            </a:r>
            <a:r>
              <a:rPr lang="en-US" dirty="0">
                <a:latin typeface="Times New Roman" pitchFamily="18" charset="0"/>
                <a:cs typeface="Times New Roman" pitchFamily="18" charset="0"/>
              </a:rPr>
              <a:t> so I use </a:t>
            </a:r>
            <a:r>
              <a:rPr lang="en-US" b="1" dirty="0" smtClean="0">
                <a:latin typeface="Times New Roman" pitchFamily="18" charset="0"/>
                <a:cs typeface="Times New Roman" pitchFamily="18" charset="0"/>
              </a:rPr>
              <a:t>concavity worst</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b="1" dirty="0" smtClean="0">
                <a:latin typeface="Times New Roman" pitchFamily="18" charset="0"/>
                <a:cs typeface="Times New Roman" pitchFamily="18" charset="0"/>
              </a:rPr>
              <a:t>Compactness, concavity </a:t>
            </a:r>
            <a:r>
              <a:rPr lang="en-US" b="1" dirty="0">
                <a:latin typeface="Times New Roman" pitchFamily="18" charset="0"/>
                <a:cs typeface="Times New Roman" pitchFamily="18" charset="0"/>
              </a:rPr>
              <a:t>and concave </a:t>
            </a:r>
            <a:r>
              <a:rPr lang="en-US" b="1" dirty="0" smtClean="0">
                <a:latin typeface="Times New Roman" pitchFamily="18" charset="0"/>
                <a:cs typeface="Times New Roman" pitchFamily="18" charset="0"/>
              </a:rPr>
              <a:t>points</a:t>
            </a:r>
            <a:r>
              <a:rPr lang="en-US" dirty="0">
                <a:latin typeface="Times New Roman" pitchFamily="18" charset="0"/>
                <a:cs typeface="Times New Roman" pitchFamily="18" charset="0"/>
              </a:rPr>
              <a:t> so I use </a:t>
            </a:r>
            <a:r>
              <a:rPr lang="en-US" b="1" dirty="0" smtClean="0">
                <a:latin typeface="Times New Roman" pitchFamily="18" charset="0"/>
                <a:cs typeface="Times New Roman" pitchFamily="18" charset="0"/>
              </a:rPr>
              <a:t>concavities</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b="1" dirty="0" smtClean="0">
                <a:latin typeface="Times New Roman" pitchFamily="18" charset="0"/>
                <a:cs typeface="Times New Roman" pitchFamily="18" charset="0"/>
              </a:rPr>
              <a:t>texture mean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texture worst </a:t>
            </a:r>
            <a:r>
              <a:rPr lang="en-US" b="1" dirty="0">
                <a:latin typeface="Times New Roman" pitchFamily="18" charset="0"/>
                <a:cs typeface="Times New Roman" pitchFamily="18" charset="0"/>
              </a:rPr>
              <a:t>are correlated</a:t>
            </a:r>
            <a:r>
              <a:rPr lang="en-US" dirty="0">
                <a:latin typeface="Times New Roman" pitchFamily="18" charset="0"/>
                <a:cs typeface="Times New Roman" pitchFamily="18" charset="0"/>
              </a:rPr>
              <a:t> and I use </a:t>
            </a:r>
            <a:r>
              <a:rPr lang="en-US" b="1" dirty="0" smtClean="0">
                <a:latin typeface="Times New Roman" pitchFamily="18" charset="0"/>
                <a:cs typeface="Times New Roman" pitchFamily="18" charset="0"/>
              </a:rPr>
              <a:t>texture mean</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r>
              <a:rPr lang="en-US" b="1" dirty="0" smtClean="0">
                <a:latin typeface="Times New Roman" pitchFamily="18" charset="0"/>
                <a:cs typeface="Times New Roman" pitchFamily="18" charset="0"/>
              </a:rPr>
              <a:t>area worst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area mean</a:t>
            </a:r>
            <a:r>
              <a:rPr lang="en-US" dirty="0">
                <a:latin typeface="Times New Roman" pitchFamily="18" charset="0"/>
                <a:cs typeface="Times New Roman" pitchFamily="18" charset="0"/>
              </a:rPr>
              <a:t> are correlated, I use </a:t>
            </a:r>
            <a:r>
              <a:rPr lang="en-US" b="1" dirty="0" smtClean="0">
                <a:latin typeface="Times New Roman" pitchFamily="18" charset="0"/>
                <a:cs typeface="Times New Roman" pitchFamily="18" charset="0"/>
              </a:rPr>
              <a:t>area mean</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821923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DY BEST\Pictures\Screenshots\Screenshot (27).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20" t="35364" r="25878" b="35083"/>
          <a:stretch/>
        </p:blipFill>
        <p:spPr bwMode="auto">
          <a:xfrm>
            <a:off x="0" y="152400"/>
            <a:ext cx="9144000" cy="213360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NDY BEST\Pictures\Screenshots\Screenshot (28).png"/>
          <p:cNvPicPr>
            <a:picLocks noChangeAspect="1" noChangeArrowheads="1"/>
          </p:cNvPicPr>
          <p:nvPr/>
        </p:nvPicPr>
        <p:blipFill rotWithShape="1">
          <a:blip r:embed="rId3">
            <a:extLst>
              <a:ext uri="{28A0092B-C50C-407E-A947-70E740481C1C}">
                <a14:useLocalDpi xmlns:a14="http://schemas.microsoft.com/office/drawing/2010/main" val="0"/>
              </a:ext>
            </a:extLst>
          </a:blip>
          <a:srcRect l="16578" t="31946" r="25819" b="39450"/>
          <a:stretch/>
        </p:blipFill>
        <p:spPr bwMode="auto">
          <a:xfrm>
            <a:off x="0" y="2209800"/>
            <a:ext cx="9072408" cy="31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004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6200"/>
            <a:ext cx="9144000" cy="646331"/>
          </a:xfrm>
          <a:prstGeom prst="rect">
            <a:avLst/>
          </a:prstGeom>
        </p:spPr>
        <p:txBody>
          <a:bodyPr wrap="square">
            <a:spAutoFit/>
          </a:bodyPr>
          <a:lstStyle/>
          <a:p>
            <a:r>
              <a:rPr lang="en-US" dirty="0">
                <a:latin typeface="Times New Roman" pitchFamily="18" charset="0"/>
                <a:cs typeface="Times New Roman" pitchFamily="18" charset="0"/>
              </a:rPr>
              <a:t>Well, we choose our features but </a:t>
            </a:r>
            <a:r>
              <a:rPr lang="en-US" b="1" dirty="0">
                <a:latin typeface="Times New Roman" pitchFamily="18" charset="0"/>
                <a:cs typeface="Times New Roman" pitchFamily="18" charset="0"/>
              </a:rPr>
              <a:t>did we choose correctly ?</a:t>
            </a:r>
            <a:r>
              <a:rPr lang="en-US" dirty="0">
                <a:latin typeface="Times New Roman" pitchFamily="18" charset="0"/>
                <a:cs typeface="Times New Roman" pitchFamily="18" charset="0"/>
              </a:rPr>
              <a:t> Lets use random forest and find accuracy according to chosen features.</a:t>
            </a:r>
          </a:p>
        </p:txBody>
      </p:sp>
      <p:pic>
        <p:nvPicPr>
          <p:cNvPr id="2050" name="Picture 2" descr="C:\Users\ANDY BEST\Pictures\Screenshots\Screenshot (29).png"/>
          <p:cNvPicPr>
            <a:picLocks noChangeAspect="1" noChangeArrowheads="1"/>
          </p:cNvPicPr>
          <p:nvPr/>
        </p:nvPicPr>
        <p:blipFill rotWithShape="1">
          <a:blip r:embed="rId2">
            <a:extLst>
              <a:ext uri="{28A0092B-C50C-407E-A947-70E740481C1C}">
                <a14:useLocalDpi xmlns:a14="http://schemas.microsoft.com/office/drawing/2010/main" val="0"/>
              </a:ext>
            </a:extLst>
          </a:blip>
          <a:srcRect l="16703" t="24881" r="25771" b="26322"/>
          <a:stretch/>
        </p:blipFill>
        <p:spPr bwMode="auto">
          <a:xfrm>
            <a:off x="0" y="762000"/>
            <a:ext cx="91440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NDY BEST\Pictures\Screenshots\Screenshot (30).png"/>
          <p:cNvPicPr>
            <a:picLocks noChangeAspect="1" noChangeArrowheads="1"/>
          </p:cNvPicPr>
          <p:nvPr/>
        </p:nvPicPr>
        <p:blipFill rotWithShape="1">
          <a:blip r:embed="rId3">
            <a:extLst>
              <a:ext uri="{28A0092B-C50C-407E-A947-70E740481C1C}">
                <a14:useLocalDpi xmlns:a14="http://schemas.microsoft.com/office/drawing/2010/main" val="0"/>
              </a:ext>
            </a:extLst>
          </a:blip>
          <a:srcRect l="16665" t="26288" r="26041" b="24090"/>
          <a:stretch/>
        </p:blipFill>
        <p:spPr bwMode="auto">
          <a:xfrm>
            <a:off x="0" y="3388397"/>
            <a:ext cx="9143999" cy="346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572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400"/>
            <a:ext cx="9144000" cy="646331"/>
          </a:xfrm>
          <a:prstGeom prst="rect">
            <a:avLst/>
          </a:prstGeom>
        </p:spPr>
        <p:txBody>
          <a:bodyPr wrap="square">
            <a:spAutoFit/>
          </a:bodyPr>
          <a:lstStyle/>
          <a:p>
            <a:r>
              <a:rPr lang="en-US" dirty="0">
                <a:latin typeface="Times New Roman" pitchFamily="18" charset="0"/>
                <a:cs typeface="Times New Roman" pitchFamily="18" charset="0"/>
              </a:rPr>
              <a:t>Accuracy is almost 95% and as it can be seen in confusion matrix, we make few wrong prediction. Now lets see other feature selection methods to find better results.</a:t>
            </a:r>
          </a:p>
        </p:txBody>
      </p:sp>
      <p:sp>
        <p:nvSpPr>
          <p:cNvPr id="6" name="Rectangle 5"/>
          <p:cNvSpPr/>
          <p:nvPr/>
        </p:nvSpPr>
        <p:spPr>
          <a:xfrm>
            <a:off x="0" y="914400"/>
            <a:ext cx="9144000" cy="1015663"/>
          </a:xfrm>
          <a:prstGeom prst="rect">
            <a:avLst/>
          </a:prstGeom>
        </p:spPr>
        <p:txBody>
          <a:bodyPr wrap="square">
            <a:spAutoFit/>
          </a:bodyPr>
          <a:lstStyle/>
          <a:p>
            <a:r>
              <a:rPr lang="en-US" sz="2000" b="1" dirty="0">
                <a:latin typeface="Times New Roman" pitchFamily="18" charset="0"/>
                <a:cs typeface="Times New Roman" pitchFamily="18" charset="0"/>
              </a:rPr>
              <a:t>2) Univariate feature selection and random forest </a:t>
            </a:r>
            <a:r>
              <a:rPr lang="en-US" sz="2000" b="1" dirty="0" smtClean="0">
                <a:latin typeface="Times New Roman" pitchFamily="18" charset="0"/>
                <a:cs typeface="Times New Roman" pitchFamily="18" charset="0"/>
              </a:rPr>
              <a:t>classification</a:t>
            </a:r>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
            </a:r>
            <a:br>
              <a:rPr lang="en-US" sz="2000" b="1" dirty="0">
                <a:latin typeface="Times New Roman" pitchFamily="18" charset="0"/>
                <a:cs typeface="Times New Roman" pitchFamily="18" charset="0"/>
              </a:rPr>
            </a:br>
            <a:endParaRPr lang="en-US" sz="2000" b="1" dirty="0">
              <a:latin typeface="Times New Roman" pitchFamily="18" charset="0"/>
              <a:cs typeface="Times New Roman" pitchFamily="18" charset="0"/>
            </a:endParaRPr>
          </a:p>
        </p:txBody>
      </p:sp>
      <p:sp>
        <p:nvSpPr>
          <p:cNvPr id="7" name="Rectangle 6"/>
          <p:cNvSpPr/>
          <p:nvPr/>
        </p:nvSpPr>
        <p:spPr>
          <a:xfrm>
            <a:off x="0" y="1422231"/>
            <a:ext cx="9144000" cy="646331"/>
          </a:xfrm>
          <a:prstGeom prst="rect">
            <a:avLst/>
          </a:prstGeom>
        </p:spPr>
        <p:txBody>
          <a:bodyPr wrap="square">
            <a:spAutoFit/>
          </a:bodyPr>
          <a:lstStyle/>
          <a:p>
            <a:r>
              <a:rPr lang="en-US" dirty="0">
                <a:latin typeface="Times New Roman" pitchFamily="18" charset="0"/>
                <a:cs typeface="Times New Roman" pitchFamily="18" charset="0"/>
              </a:rPr>
              <a:t>In univariate feature selection, we will use </a:t>
            </a:r>
            <a:r>
              <a:rPr lang="en-US" dirty="0" smtClean="0">
                <a:latin typeface="Times New Roman" pitchFamily="18" charset="0"/>
                <a:cs typeface="Times New Roman" pitchFamily="18" charset="0"/>
              </a:rPr>
              <a:t>Select K Best </a:t>
            </a:r>
            <a:r>
              <a:rPr lang="en-US" dirty="0">
                <a:latin typeface="Times New Roman" pitchFamily="18" charset="0"/>
                <a:cs typeface="Times New Roman" pitchFamily="18" charset="0"/>
              </a:rPr>
              <a:t>that removes all but the k highest scoring features.</a:t>
            </a:r>
          </a:p>
        </p:txBody>
      </p:sp>
      <p:sp>
        <p:nvSpPr>
          <p:cNvPr id="8" name="Rectangle 7"/>
          <p:cNvSpPr/>
          <p:nvPr/>
        </p:nvSpPr>
        <p:spPr>
          <a:xfrm>
            <a:off x="0" y="2068562"/>
            <a:ext cx="9144000" cy="923330"/>
          </a:xfrm>
          <a:prstGeom prst="rect">
            <a:avLst/>
          </a:prstGeom>
        </p:spPr>
        <p:txBody>
          <a:bodyPr wrap="square">
            <a:spAutoFit/>
          </a:bodyPr>
          <a:lstStyle/>
          <a:p>
            <a:r>
              <a:rPr lang="en-US" dirty="0">
                <a:latin typeface="Times New Roman" pitchFamily="18" charset="0"/>
                <a:cs typeface="Times New Roman" pitchFamily="18" charset="0"/>
              </a:rPr>
              <a:t>In this method we need to choose how many features we will use. For example, will k (number of features) be 5 or 10 or 15? The answer is only trying or intuitively. I do not try all combinations but I only choose k = 5 and find best 5 features.</a:t>
            </a:r>
          </a:p>
        </p:txBody>
      </p:sp>
      <p:pic>
        <p:nvPicPr>
          <p:cNvPr id="3074" name="Picture 2" descr="C:\Users\ANDY BEST\Pictures\Screenshots\Screenshot (31).png"/>
          <p:cNvPicPr>
            <a:picLocks noChangeAspect="1" noChangeArrowheads="1"/>
          </p:cNvPicPr>
          <p:nvPr/>
        </p:nvPicPr>
        <p:blipFill rotWithShape="1">
          <a:blip r:embed="rId2">
            <a:extLst>
              <a:ext uri="{28A0092B-C50C-407E-A947-70E740481C1C}">
                <a14:useLocalDpi xmlns:a14="http://schemas.microsoft.com/office/drawing/2010/main" val="0"/>
              </a:ext>
            </a:extLst>
          </a:blip>
          <a:srcRect l="16713" t="25948" r="24060" b="44499"/>
          <a:stretch/>
        </p:blipFill>
        <p:spPr bwMode="auto">
          <a:xfrm>
            <a:off x="-10212" y="2990321"/>
            <a:ext cx="9154212" cy="181027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NDY BEST\Pictures\Screenshots\Screenshot (32).png"/>
          <p:cNvPicPr>
            <a:picLocks noChangeAspect="1" noChangeArrowheads="1"/>
          </p:cNvPicPr>
          <p:nvPr/>
        </p:nvPicPr>
        <p:blipFill rotWithShape="1">
          <a:blip r:embed="rId3">
            <a:extLst>
              <a:ext uri="{28A0092B-C50C-407E-A947-70E740481C1C}">
                <a14:useLocalDpi xmlns:a14="http://schemas.microsoft.com/office/drawing/2010/main" val="0"/>
              </a:ext>
            </a:extLst>
          </a:blip>
          <a:srcRect l="16531" t="39915" r="22850" b="23727"/>
          <a:stretch/>
        </p:blipFill>
        <p:spPr bwMode="auto">
          <a:xfrm>
            <a:off x="-14140" y="4876800"/>
            <a:ext cx="915814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024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6200"/>
            <a:ext cx="9144000" cy="646331"/>
          </a:xfrm>
          <a:prstGeom prst="rect">
            <a:avLst/>
          </a:prstGeom>
        </p:spPr>
        <p:txBody>
          <a:bodyPr wrap="square">
            <a:spAutoFit/>
          </a:bodyPr>
          <a:lstStyle/>
          <a:p>
            <a:r>
              <a:rPr lang="en-US" dirty="0">
                <a:latin typeface="Times New Roman" pitchFamily="18" charset="0"/>
                <a:cs typeface="Times New Roman" pitchFamily="18" charset="0"/>
              </a:rPr>
              <a:t>Best 5 feature to classify is that </a:t>
            </a:r>
            <a:r>
              <a:rPr lang="en-US" b="1" dirty="0" smtClean="0">
                <a:latin typeface="Times New Roman" pitchFamily="18" charset="0"/>
                <a:cs typeface="Times New Roman" pitchFamily="18" charset="0"/>
              </a:rPr>
              <a:t>area mean, areas, texture mean, concavity worst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concavity mean</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So lets se what happens if we use only these best scored 5 feature.</a:t>
            </a:r>
          </a:p>
        </p:txBody>
      </p:sp>
      <p:pic>
        <p:nvPicPr>
          <p:cNvPr id="4098" name="Picture 2" descr="C:\Users\ANDY BEST\Pictures\Screenshots\Screenshot (33).png"/>
          <p:cNvPicPr>
            <a:picLocks noChangeAspect="1" noChangeArrowheads="1"/>
          </p:cNvPicPr>
          <p:nvPr/>
        </p:nvPicPr>
        <p:blipFill rotWithShape="1">
          <a:blip r:embed="rId2">
            <a:extLst>
              <a:ext uri="{28A0092B-C50C-407E-A947-70E740481C1C}">
                <a14:useLocalDpi xmlns:a14="http://schemas.microsoft.com/office/drawing/2010/main" val="0"/>
              </a:ext>
            </a:extLst>
          </a:blip>
          <a:srcRect l="16472" t="28642" r="24843" b="25035"/>
          <a:stretch/>
        </p:blipFill>
        <p:spPr bwMode="auto">
          <a:xfrm>
            <a:off x="0" y="990600"/>
            <a:ext cx="9144000" cy="317683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NDY BEST\Pictures\Screenshots\Screenshot (34).png"/>
          <p:cNvPicPr>
            <a:picLocks noChangeAspect="1" noChangeArrowheads="1"/>
          </p:cNvPicPr>
          <p:nvPr/>
        </p:nvPicPr>
        <p:blipFill rotWithShape="1">
          <a:blip r:embed="rId3">
            <a:extLst>
              <a:ext uri="{28A0092B-C50C-407E-A947-70E740481C1C}">
                <a14:useLocalDpi xmlns:a14="http://schemas.microsoft.com/office/drawing/2010/main" val="0"/>
              </a:ext>
            </a:extLst>
          </a:blip>
          <a:srcRect l="16801" t="37081" r="25132" b="27456"/>
          <a:stretch/>
        </p:blipFill>
        <p:spPr bwMode="auto">
          <a:xfrm>
            <a:off x="0" y="4191000"/>
            <a:ext cx="9144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10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NDY BEST\Pictures\Screenshots\Screenshot (1).png"/>
          <p:cNvPicPr>
            <a:picLocks noChangeAspect="1" noChangeArrowheads="1"/>
          </p:cNvPicPr>
          <p:nvPr/>
        </p:nvPicPr>
        <p:blipFill rotWithShape="1">
          <a:blip r:embed="rId2">
            <a:extLst>
              <a:ext uri="{28A0092B-C50C-407E-A947-70E740481C1C}">
                <a14:useLocalDpi xmlns:a14="http://schemas.microsoft.com/office/drawing/2010/main" val="0"/>
              </a:ext>
            </a:extLst>
          </a:blip>
          <a:srcRect l="18106" t="25601" r="26764" b="10069"/>
          <a:stretch/>
        </p:blipFill>
        <p:spPr bwMode="auto">
          <a:xfrm>
            <a:off x="-15516" y="0"/>
            <a:ext cx="915951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6562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6200"/>
            <a:ext cx="9144000" cy="1200329"/>
          </a:xfrm>
          <a:prstGeom prst="rect">
            <a:avLst/>
          </a:prstGeom>
        </p:spPr>
        <p:txBody>
          <a:bodyPr wrap="square">
            <a:spAutoFit/>
          </a:bodyPr>
          <a:lstStyle/>
          <a:p>
            <a:r>
              <a:rPr lang="en-US" dirty="0">
                <a:latin typeface="Times New Roman" pitchFamily="18" charset="0"/>
                <a:cs typeface="Times New Roman" pitchFamily="18" charset="0"/>
              </a:rPr>
              <a:t>Accuracy is almost 96% and as it can be seen in confusion matrix, we make few wrong prediction. What we did up to now is that we choose features according to correlation matrix and according to selectkBest method. Although we use 5 features in selectkBest method accuracies look similar. Now lets see other feature selection methods to find better results.</a:t>
            </a:r>
          </a:p>
        </p:txBody>
      </p:sp>
      <p:sp>
        <p:nvSpPr>
          <p:cNvPr id="5" name="Rectangle 4"/>
          <p:cNvSpPr/>
          <p:nvPr/>
        </p:nvSpPr>
        <p:spPr>
          <a:xfrm>
            <a:off x="0" y="1362670"/>
            <a:ext cx="9144000" cy="1015663"/>
          </a:xfrm>
          <a:prstGeom prst="rect">
            <a:avLst/>
          </a:prstGeom>
        </p:spPr>
        <p:txBody>
          <a:bodyPr wrap="square">
            <a:spAutoFit/>
          </a:bodyPr>
          <a:lstStyle/>
          <a:p>
            <a:r>
              <a:rPr lang="en-US" sz="2000" b="1" dirty="0">
                <a:latin typeface="Times New Roman" pitchFamily="18" charset="0"/>
                <a:cs typeface="Times New Roman" pitchFamily="18" charset="0"/>
              </a:rPr>
              <a:t>3) Recursive feature elimination (RFE) with random </a:t>
            </a:r>
            <a:r>
              <a:rPr lang="en-US" sz="2000" b="1" dirty="0" smtClean="0">
                <a:latin typeface="Times New Roman" pitchFamily="18" charset="0"/>
                <a:cs typeface="Times New Roman" pitchFamily="18" charset="0"/>
              </a:rPr>
              <a:t>forest</a:t>
            </a:r>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
            </a:r>
            <a:br>
              <a:rPr lang="en-US" sz="2000" b="1" dirty="0">
                <a:latin typeface="Times New Roman" pitchFamily="18" charset="0"/>
                <a:cs typeface="Times New Roman" pitchFamily="18" charset="0"/>
              </a:rPr>
            </a:br>
            <a:endParaRPr lang="en-US" sz="2000" b="1" dirty="0">
              <a:latin typeface="Times New Roman" pitchFamily="18" charset="0"/>
              <a:cs typeface="Times New Roman" pitchFamily="18" charset="0"/>
            </a:endParaRPr>
          </a:p>
        </p:txBody>
      </p:sp>
      <p:sp>
        <p:nvSpPr>
          <p:cNvPr id="6" name="Rectangle 5"/>
          <p:cNvSpPr/>
          <p:nvPr/>
        </p:nvSpPr>
        <p:spPr>
          <a:xfrm>
            <a:off x="0" y="1828800"/>
            <a:ext cx="9144000" cy="1200329"/>
          </a:xfrm>
          <a:prstGeom prst="rect">
            <a:avLst/>
          </a:prstGeom>
        </p:spPr>
        <p:txBody>
          <a:bodyPr wrap="square">
            <a:spAutoFit/>
          </a:bodyPr>
          <a:lstStyle/>
          <a:p>
            <a:r>
              <a:rPr lang="en-US" dirty="0">
                <a:latin typeface="Times New Roman" pitchFamily="18" charset="0"/>
                <a:cs typeface="Times New Roman" pitchFamily="18" charset="0"/>
              </a:rPr>
              <a:t>Basically, it uses one of the classification methods (random forest in our example), assign weights to each of features. Whose absolute weights are the smallest are pruned from the current set features. That procedure is recursively repeated on the pruned set until the desired number of features</a:t>
            </a:r>
          </a:p>
        </p:txBody>
      </p:sp>
      <p:sp>
        <p:nvSpPr>
          <p:cNvPr id="7" name="Rectangle 6"/>
          <p:cNvSpPr/>
          <p:nvPr/>
        </p:nvSpPr>
        <p:spPr>
          <a:xfrm>
            <a:off x="152400" y="3029129"/>
            <a:ext cx="8991600" cy="1200329"/>
          </a:xfrm>
          <a:prstGeom prst="rect">
            <a:avLst/>
          </a:prstGeom>
        </p:spPr>
        <p:txBody>
          <a:bodyPr wrap="square">
            <a:spAutoFit/>
          </a:bodyPr>
          <a:lstStyle/>
          <a:p>
            <a:r>
              <a:rPr lang="en-US" dirty="0">
                <a:latin typeface="Times New Roman" pitchFamily="18" charset="0"/>
                <a:cs typeface="Times New Roman" pitchFamily="18" charset="0"/>
              </a:rPr>
              <a:t>Like previous method, we will use 5 features. However, which 5 features will we use ? We will choose them with RFE method</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5122" name="Picture 2" descr="C:\Users\ANDY BEST\Pictures\Screenshots\Screenshot (35).png"/>
          <p:cNvPicPr>
            <a:picLocks noChangeAspect="1" noChangeArrowheads="1"/>
          </p:cNvPicPr>
          <p:nvPr/>
        </p:nvPicPr>
        <p:blipFill rotWithShape="1">
          <a:blip r:embed="rId2">
            <a:extLst>
              <a:ext uri="{28A0092B-C50C-407E-A947-70E740481C1C}">
                <a14:useLocalDpi xmlns:a14="http://schemas.microsoft.com/office/drawing/2010/main" val="0"/>
              </a:ext>
            </a:extLst>
          </a:blip>
          <a:srcRect l="16743" t="25413" r="24649" b="25790"/>
          <a:stretch/>
        </p:blipFill>
        <p:spPr bwMode="auto">
          <a:xfrm>
            <a:off x="0" y="3629293"/>
            <a:ext cx="9143999" cy="322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41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2585323"/>
          </a:xfrm>
          <a:prstGeom prst="rect">
            <a:avLst/>
          </a:prstGeom>
        </p:spPr>
        <p:txBody>
          <a:bodyPr wrap="square">
            <a:spAutoFit/>
          </a:bodyPr>
          <a:lstStyle/>
          <a:p>
            <a:r>
              <a:rPr lang="en-US" dirty="0">
                <a:latin typeface="Times New Roman" pitchFamily="18" charset="0"/>
                <a:cs typeface="Times New Roman" pitchFamily="18" charset="0"/>
              </a:rPr>
              <a:t>Chosen 5 best features by </a:t>
            </a:r>
            <a:r>
              <a:rPr lang="en-US" dirty="0" err="1">
                <a:latin typeface="Times New Roman" pitchFamily="18" charset="0"/>
                <a:cs typeface="Times New Roman" pitchFamily="18" charset="0"/>
              </a:rPr>
              <a:t>rfe</a:t>
            </a:r>
            <a:r>
              <a:rPr lang="en-US" dirty="0">
                <a:latin typeface="Times New Roman" pitchFamily="18" charset="0"/>
                <a:cs typeface="Times New Roman" pitchFamily="18" charset="0"/>
              </a:rPr>
              <a:t> is </a:t>
            </a:r>
            <a:r>
              <a:rPr lang="en-US" b="1" dirty="0" smtClean="0">
                <a:latin typeface="Times New Roman" pitchFamily="18" charset="0"/>
                <a:cs typeface="Times New Roman" pitchFamily="18" charset="0"/>
              </a:rPr>
              <a:t>texture mean, area mean, concavity mean, areas, concavity worst</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They are exactly similar with previous (selectkBest) method. Therefore we do not need to calculate accuracy again. Shortly, we can say that we make good feature selection with </a:t>
            </a:r>
            <a:r>
              <a:rPr lang="en-US" dirty="0" err="1">
                <a:latin typeface="Times New Roman" pitchFamily="18" charset="0"/>
                <a:cs typeface="Times New Roman" pitchFamily="18" charset="0"/>
              </a:rPr>
              <a:t>rfe</a:t>
            </a:r>
            <a:r>
              <a:rPr lang="en-US" dirty="0">
                <a:latin typeface="Times New Roman" pitchFamily="18" charset="0"/>
                <a:cs typeface="Times New Roman" pitchFamily="18" charset="0"/>
              </a:rPr>
              <a:t> and selectkBest methods. However as you can see there is a problem, </a:t>
            </a:r>
            <a:r>
              <a:rPr lang="en-US" dirty="0" smtClean="0">
                <a:latin typeface="Times New Roman" pitchFamily="18" charset="0"/>
                <a:cs typeface="Times New Roman" pitchFamily="18" charset="0"/>
              </a:rPr>
              <a:t>okay </a:t>
            </a:r>
            <a:r>
              <a:rPr lang="en-US" dirty="0">
                <a:latin typeface="Times New Roman" pitchFamily="18" charset="0"/>
                <a:cs typeface="Times New Roman" pitchFamily="18" charset="0"/>
              </a:rPr>
              <a:t>I except we find best 5 feature with two different method and these features are same but why it is </a:t>
            </a:r>
            <a:r>
              <a:rPr lang="en-US" b="1" dirty="0">
                <a:latin typeface="Times New Roman" pitchFamily="18" charset="0"/>
                <a:cs typeface="Times New Roman" pitchFamily="18" charset="0"/>
              </a:rPr>
              <a:t>5</a:t>
            </a:r>
            <a:r>
              <a:rPr lang="en-US" dirty="0">
                <a:latin typeface="Times New Roman" pitchFamily="18" charset="0"/>
                <a:cs typeface="Times New Roman" pitchFamily="18" charset="0"/>
              </a:rPr>
              <a:t>. Maybe if we use best 2 or best 15 feature we will have better accuracy. Therefore lets see how many feature we need to use with rfecv method.</a:t>
            </a: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5" name="Rectangle 4"/>
          <p:cNvSpPr/>
          <p:nvPr/>
        </p:nvSpPr>
        <p:spPr>
          <a:xfrm>
            <a:off x="76200" y="2057401"/>
            <a:ext cx="9067800" cy="369332"/>
          </a:xfrm>
          <a:prstGeom prst="rect">
            <a:avLst/>
          </a:prstGeom>
        </p:spPr>
        <p:txBody>
          <a:bodyPr wrap="square">
            <a:spAutoFit/>
          </a:bodyPr>
          <a:lstStyle/>
          <a:p>
            <a:r>
              <a:rPr lang="en-US" b="1" dirty="0">
                <a:latin typeface="Times New Roman" pitchFamily="18" charset="0"/>
                <a:cs typeface="Times New Roman" pitchFamily="18" charset="0"/>
              </a:rPr>
              <a:t>4) Recursive feature elimination with cross validation and random forest classification</a:t>
            </a:r>
          </a:p>
        </p:txBody>
      </p:sp>
      <p:sp>
        <p:nvSpPr>
          <p:cNvPr id="6" name="Rectangle 5"/>
          <p:cNvSpPr/>
          <p:nvPr/>
        </p:nvSpPr>
        <p:spPr>
          <a:xfrm>
            <a:off x="0" y="2585324"/>
            <a:ext cx="9144000" cy="646331"/>
          </a:xfrm>
          <a:prstGeom prst="rect">
            <a:avLst/>
          </a:prstGeom>
        </p:spPr>
        <p:txBody>
          <a:bodyPr wrap="square">
            <a:spAutoFit/>
          </a:bodyPr>
          <a:lstStyle/>
          <a:p>
            <a:r>
              <a:rPr lang="en-US" dirty="0">
                <a:latin typeface="Times New Roman" pitchFamily="18" charset="0"/>
                <a:cs typeface="Times New Roman" pitchFamily="18" charset="0"/>
              </a:rPr>
              <a:t> Now we will not only </a:t>
            </a:r>
            <a:r>
              <a:rPr lang="en-US" b="1" dirty="0">
                <a:latin typeface="Times New Roman" pitchFamily="18" charset="0"/>
                <a:cs typeface="Times New Roman" pitchFamily="18" charset="0"/>
              </a:rPr>
              <a:t>find best features</a:t>
            </a:r>
            <a:r>
              <a:rPr lang="en-US" dirty="0">
                <a:latin typeface="Times New Roman" pitchFamily="18" charset="0"/>
                <a:cs typeface="Times New Roman" pitchFamily="18" charset="0"/>
              </a:rPr>
              <a:t> but we also find </a:t>
            </a:r>
            <a:r>
              <a:rPr lang="en-US" b="1" dirty="0">
                <a:latin typeface="Times New Roman" pitchFamily="18" charset="0"/>
                <a:cs typeface="Times New Roman" pitchFamily="18" charset="0"/>
              </a:rPr>
              <a:t>how many features do we need</a:t>
            </a:r>
            <a:r>
              <a:rPr lang="en-US" dirty="0">
                <a:latin typeface="Times New Roman" pitchFamily="18" charset="0"/>
                <a:cs typeface="Times New Roman" pitchFamily="18" charset="0"/>
              </a:rPr>
              <a:t> for best accuracy.</a:t>
            </a:r>
          </a:p>
        </p:txBody>
      </p:sp>
      <p:pic>
        <p:nvPicPr>
          <p:cNvPr id="6146" name="Picture 2" descr="C:\Users\ANDY BEST\Pictures\Screenshots\Screenshot (36).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30" t="26015" r="24088" b="22852"/>
          <a:stretch/>
        </p:blipFill>
        <p:spPr bwMode="auto">
          <a:xfrm>
            <a:off x="0" y="3231655"/>
            <a:ext cx="9144000" cy="362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42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77328"/>
          </a:xfrm>
          <a:prstGeom prst="rect">
            <a:avLst/>
          </a:prstGeom>
        </p:spPr>
        <p:txBody>
          <a:bodyPr wrap="square">
            <a:spAutoFit/>
          </a:bodyPr>
          <a:lstStyle/>
          <a:p>
            <a:r>
              <a:rPr lang="en-US" dirty="0">
                <a:latin typeface="Times New Roman" pitchFamily="18" charset="0"/>
                <a:cs typeface="Times New Roman" pitchFamily="18" charset="0"/>
              </a:rPr>
              <a:t>Finally, we find best 11 features that are </a:t>
            </a:r>
            <a:r>
              <a:rPr lang="en-US" b="1" dirty="0" smtClean="0">
                <a:latin typeface="Times New Roman" pitchFamily="18" charset="0"/>
                <a:cs typeface="Times New Roman" pitchFamily="18" charset="0"/>
              </a:rPr>
              <a:t>texture mean, area mean, concavity mean, textures, areas, concavities, symmetries, smoothness worst, concavity worst, symmetry worst </a:t>
            </a:r>
            <a:r>
              <a:rPr lang="en-US" b="1" dirty="0">
                <a:latin typeface="Times New Roman" pitchFamily="18" charset="0"/>
                <a:cs typeface="Times New Roman" pitchFamily="18" charset="0"/>
              </a:rPr>
              <a:t>and </a:t>
            </a:r>
            <a:r>
              <a:rPr lang="en-US" b="1" dirty="0" smtClean="0">
                <a:latin typeface="Times New Roman" pitchFamily="18" charset="0"/>
                <a:cs typeface="Times New Roman" pitchFamily="18" charset="0"/>
              </a:rPr>
              <a:t>fractal dimension worst</a:t>
            </a:r>
            <a:r>
              <a:rPr lang="en-US" dirty="0">
                <a:latin typeface="Times New Roman" pitchFamily="18" charset="0"/>
                <a:cs typeface="Times New Roman" pitchFamily="18" charset="0"/>
              </a:rPr>
              <a:t> for best classification. Lets look at best accuracy with plot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a:r>
            <a:br>
              <a:rPr lang="en-US"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pic>
        <p:nvPicPr>
          <p:cNvPr id="7170" name="Picture 2" descr="C:\Users\ANDY BEST\Pictures\Screenshots\Screenshot (37).png"/>
          <p:cNvPicPr>
            <a:picLocks noChangeAspect="1" noChangeArrowheads="1"/>
          </p:cNvPicPr>
          <p:nvPr/>
        </p:nvPicPr>
        <p:blipFill rotWithShape="1">
          <a:blip r:embed="rId2">
            <a:extLst>
              <a:ext uri="{28A0092B-C50C-407E-A947-70E740481C1C}">
                <a14:useLocalDpi xmlns:a14="http://schemas.microsoft.com/office/drawing/2010/main" val="0"/>
              </a:ext>
            </a:extLst>
          </a:blip>
          <a:srcRect l="16645" t="25685" r="24206" b="10221"/>
          <a:stretch/>
        </p:blipFill>
        <p:spPr bwMode="auto">
          <a:xfrm>
            <a:off x="0" y="1018032"/>
            <a:ext cx="9128760" cy="582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612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43470"/>
            <a:ext cx="9144000" cy="923330"/>
          </a:xfrm>
          <a:prstGeom prst="rect">
            <a:avLst/>
          </a:prstGeom>
        </p:spPr>
        <p:txBody>
          <a:bodyPr wrap="square">
            <a:spAutoFit/>
          </a:bodyPr>
          <a:lstStyle/>
          <a:p>
            <a:r>
              <a:rPr lang="en-US" dirty="0">
                <a:latin typeface="Times New Roman" pitchFamily="18" charset="0"/>
                <a:cs typeface="Times New Roman" pitchFamily="18" charset="0"/>
              </a:rPr>
              <a:t>Lets look at what we did up to this point. Lets accept that guys this data is very easy to classification. However, our first purpose is actually not finding good accuracy. Our purpose is learning how to make </a:t>
            </a:r>
            <a:r>
              <a:rPr lang="en-US" b="1" dirty="0">
                <a:latin typeface="Times New Roman" pitchFamily="18" charset="0"/>
                <a:cs typeface="Times New Roman" pitchFamily="18" charset="0"/>
              </a:rPr>
              <a:t>feature selection and understanding data.</a:t>
            </a:r>
            <a:endParaRPr lang="en-US" dirty="0">
              <a:latin typeface="Times New Roman" pitchFamily="18" charset="0"/>
              <a:cs typeface="Times New Roman" pitchFamily="18" charset="0"/>
            </a:endParaRPr>
          </a:p>
        </p:txBody>
      </p:sp>
      <p:sp>
        <p:nvSpPr>
          <p:cNvPr id="5" name="Rectangle 4"/>
          <p:cNvSpPr/>
          <p:nvPr/>
        </p:nvSpPr>
        <p:spPr>
          <a:xfrm>
            <a:off x="2213362" y="1447800"/>
            <a:ext cx="5635238" cy="646331"/>
          </a:xfrm>
          <a:prstGeom prst="rect">
            <a:avLst/>
          </a:prstGeom>
        </p:spPr>
        <p:txBody>
          <a:bodyPr wrap="square">
            <a:spAutoFit/>
          </a:bodyPr>
          <a:lstStyle/>
          <a:p>
            <a:r>
              <a:rPr lang="en-US" sz="3600" b="1" dirty="0">
                <a:latin typeface="Times New Roman" pitchFamily="18" charset="0"/>
                <a:cs typeface="Times New Roman" pitchFamily="18" charset="0"/>
              </a:rPr>
              <a:t>Conclusion</a:t>
            </a:r>
          </a:p>
        </p:txBody>
      </p:sp>
      <p:sp>
        <p:nvSpPr>
          <p:cNvPr id="6" name="Rectangle 5"/>
          <p:cNvSpPr/>
          <p:nvPr/>
        </p:nvSpPr>
        <p:spPr>
          <a:xfrm>
            <a:off x="0" y="2257616"/>
            <a:ext cx="9144000" cy="1477328"/>
          </a:xfrm>
          <a:prstGeom prst="rect">
            <a:avLst/>
          </a:prstGeom>
        </p:spPr>
        <p:txBody>
          <a:bodyPr wrap="square">
            <a:spAutoFit/>
          </a:bodyPr>
          <a:lstStyle/>
          <a:p>
            <a:r>
              <a:rPr lang="en-US" dirty="0">
                <a:latin typeface="Times New Roman" pitchFamily="18" charset="0"/>
                <a:cs typeface="Times New Roman" pitchFamily="18" charset="0"/>
              </a:rPr>
              <a:t>Shortly, I tried to show importance of feature selection and data visualization. Default data includes 33 feature but after feature selection we drop this number from 33 to 5 with accuracy 95%. In this kernel we just tried basic things, I am sure with these data visualization and feature selection methods, you can easily </a:t>
            </a:r>
            <a:r>
              <a:rPr lang="en-US" dirty="0" smtClean="0">
                <a:latin typeface="Times New Roman" pitchFamily="18" charset="0"/>
                <a:cs typeface="Times New Roman" pitchFamily="18" charset="0"/>
              </a:rPr>
              <a:t>exceed </a:t>
            </a:r>
            <a:r>
              <a:rPr lang="en-US" dirty="0">
                <a:latin typeface="Times New Roman" pitchFamily="18" charset="0"/>
                <a:cs typeface="Times New Roman" pitchFamily="18" charset="0"/>
              </a:rPr>
              <a:t>the % 95 accuracy. Maybe you can use other classification methods.</a:t>
            </a:r>
          </a:p>
        </p:txBody>
      </p:sp>
    </p:spTree>
    <p:extLst>
      <p:ext uri="{BB962C8B-B14F-4D97-AF65-F5344CB8AC3E}">
        <p14:creationId xmlns:p14="http://schemas.microsoft.com/office/powerpoint/2010/main" val="243807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DY BEST\Pictures\Screenshots\Screenshot (2).png"/>
          <p:cNvPicPr>
            <a:picLocks noChangeAspect="1" noChangeArrowheads="1"/>
          </p:cNvPicPr>
          <p:nvPr/>
        </p:nvPicPr>
        <p:blipFill rotWithShape="1">
          <a:blip r:embed="rId2">
            <a:extLst>
              <a:ext uri="{28A0092B-C50C-407E-A947-70E740481C1C}">
                <a14:useLocalDpi xmlns:a14="http://schemas.microsoft.com/office/drawing/2010/main" val="0"/>
              </a:ext>
            </a:extLst>
          </a:blip>
          <a:srcRect l="17710" t="32815" r="28862" b="33593"/>
          <a:stretch/>
        </p:blipFill>
        <p:spPr bwMode="auto">
          <a:xfrm>
            <a:off x="76200" y="0"/>
            <a:ext cx="9067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NDY BEST\Pictures\Screenshots\Screenshot (3).png"/>
          <p:cNvPicPr>
            <a:picLocks noChangeAspect="1" noChangeArrowheads="1"/>
          </p:cNvPicPr>
          <p:nvPr/>
        </p:nvPicPr>
        <p:blipFill rotWithShape="1">
          <a:blip r:embed="rId3">
            <a:extLst>
              <a:ext uri="{28A0092B-C50C-407E-A947-70E740481C1C}">
                <a14:useLocalDpi xmlns:a14="http://schemas.microsoft.com/office/drawing/2010/main" val="0"/>
              </a:ext>
            </a:extLst>
          </a:blip>
          <a:srcRect l="17985" t="32926" r="24101" b="19514"/>
          <a:stretch/>
        </p:blipFill>
        <p:spPr bwMode="auto">
          <a:xfrm>
            <a:off x="76200" y="2667000"/>
            <a:ext cx="90678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611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143000"/>
            <a:ext cx="8991600" cy="3970318"/>
          </a:xfrm>
          <a:prstGeom prst="rect">
            <a:avLst/>
          </a:prstGeom>
        </p:spPr>
        <p:txBody>
          <a:bodyPr wrap="square">
            <a:spAutoFit/>
          </a:bodyPr>
          <a:lstStyle/>
          <a:p>
            <a:r>
              <a:rPr lang="en-US" sz="2800" b="1" dirty="0">
                <a:latin typeface="Times New Roman" pitchFamily="18" charset="0"/>
                <a:cs typeface="Times New Roman" pitchFamily="18" charset="0"/>
              </a:rPr>
              <a:t>There are 4 things that take my </a:t>
            </a:r>
            <a:r>
              <a:rPr lang="en-US" sz="2800" b="1" dirty="0" smtClean="0">
                <a:latin typeface="Times New Roman" pitchFamily="18" charset="0"/>
                <a:cs typeface="Times New Roman" pitchFamily="18" charset="0"/>
              </a:rPr>
              <a:t>attention:</a:t>
            </a:r>
          </a:p>
          <a:p>
            <a:r>
              <a:rPr lang="en-US" sz="2800" dirty="0">
                <a:latin typeface="Times New Roman" pitchFamily="18" charset="0"/>
                <a:cs typeface="Times New Roman" pitchFamily="18" charset="0"/>
              </a:rPr>
              <a:t> 1) There is an </a:t>
            </a:r>
            <a:r>
              <a:rPr lang="en-US" sz="2800" b="1" dirty="0">
                <a:latin typeface="Times New Roman" pitchFamily="18" charset="0"/>
                <a:cs typeface="Times New Roman" pitchFamily="18" charset="0"/>
              </a:rPr>
              <a:t>id</a:t>
            </a:r>
            <a:r>
              <a:rPr lang="en-US" sz="2800" dirty="0">
                <a:latin typeface="Times New Roman" pitchFamily="18" charset="0"/>
                <a:cs typeface="Times New Roman" pitchFamily="18" charset="0"/>
              </a:rPr>
              <a:t> that cannot be used for </a:t>
            </a:r>
            <a:r>
              <a:rPr lang="en-US" sz="2800" dirty="0" smtClean="0">
                <a:latin typeface="Times New Roman" pitchFamily="18" charset="0"/>
                <a:cs typeface="Times New Roman" pitchFamily="18" charset="0"/>
              </a:rPr>
              <a:t>classification </a:t>
            </a:r>
            <a:r>
              <a:rPr lang="en-US" sz="2800" dirty="0">
                <a:latin typeface="Times New Roman" pitchFamily="18" charset="0"/>
                <a:cs typeface="Times New Roman" pitchFamily="18" charset="0"/>
              </a:rPr>
              <a:t>2) </a:t>
            </a:r>
            <a:r>
              <a:rPr lang="en-US" sz="2800" b="1" dirty="0">
                <a:latin typeface="Times New Roman" pitchFamily="18" charset="0"/>
                <a:cs typeface="Times New Roman" pitchFamily="18" charset="0"/>
              </a:rPr>
              <a:t>Diagnosis</a:t>
            </a:r>
            <a:r>
              <a:rPr lang="en-US" sz="2800" dirty="0">
                <a:latin typeface="Times New Roman" pitchFamily="18" charset="0"/>
                <a:cs typeface="Times New Roman" pitchFamily="18" charset="0"/>
              </a:rPr>
              <a:t> is our class </a:t>
            </a:r>
            <a:r>
              <a:rPr lang="en-US" sz="2800" dirty="0" smtClean="0">
                <a:latin typeface="Times New Roman" pitchFamily="18" charset="0"/>
                <a:cs typeface="Times New Roman" pitchFamily="18" charset="0"/>
              </a:rPr>
              <a:t>label</a:t>
            </a:r>
          </a:p>
          <a:p>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3) </a:t>
            </a:r>
            <a:r>
              <a:rPr lang="en-US" sz="2800" b="1" dirty="0">
                <a:latin typeface="Times New Roman" pitchFamily="18" charset="0"/>
                <a:cs typeface="Times New Roman" pitchFamily="18" charset="0"/>
              </a:rPr>
              <a:t>Unnamed: 32</a:t>
            </a:r>
            <a:r>
              <a:rPr lang="en-US" sz="2800" dirty="0">
                <a:latin typeface="Times New Roman" pitchFamily="18" charset="0"/>
                <a:cs typeface="Times New Roman" pitchFamily="18" charset="0"/>
              </a:rPr>
              <a:t> feature includes NaN so we do not need it. 4) I do not have any idea about other feature names actually I do not need because machine learning is awesome </a:t>
            </a:r>
            <a:r>
              <a:rPr lang="en-US" sz="2800" b="1" dirty="0">
                <a:latin typeface="Times New Roman" pitchFamily="18" charset="0"/>
                <a:cs typeface="Times New Roman" pitchFamily="18" charset="0"/>
              </a:rPr>
              <a:t>:)</a:t>
            </a:r>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Therefore, drop these unnecessary features. However do not forget this is not a feature selection. This is like a browse a pub, we do not choose our drink yet !!!</a:t>
            </a:r>
          </a:p>
        </p:txBody>
      </p:sp>
    </p:spTree>
    <p:extLst>
      <p:ext uri="{BB962C8B-B14F-4D97-AF65-F5344CB8AC3E}">
        <p14:creationId xmlns:p14="http://schemas.microsoft.com/office/powerpoint/2010/main" val="41560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NDY BEST\Pictures\Screenshots\Screenshot (4).png"/>
          <p:cNvPicPr>
            <a:picLocks noChangeAspect="1" noChangeArrowheads="1"/>
          </p:cNvPicPr>
          <p:nvPr/>
        </p:nvPicPr>
        <p:blipFill rotWithShape="1">
          <a:blip r:embed="rId2">
            <a:extLst>
              <a:ext uri="{28A0092B-C50C-407E-A947-70E740481C1C}">
                <a14:useLocalDpi xmlns:a14="http://schemas.microsoft.com/office/drawing/2010/main" val="0"/>
              </a:ext>
            </a:extLst>
          </a:blip>
          <a:srcRect l="17466" t="30136" r="26941" b="21891"/>
          <a:stretch/>
        </p:blipFill>
        <p:spPr bwMode="auto">
          <a:xfrm>
            <a:off x="3928" y="76200"/>
            <a:ext cx="9140072" cy="655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984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NDY BEST\Pictures\Screenshots\Screenshot (5).png"/>
          <p:cNvPicPr>
            <a:picLocks noChangeAspect="1" noChangeArrowheads="1"/>
          </p:cNvPicPr>
          <p:nvPr/>
        </p:nvPicPr>
        <p:blipFill rotWithShape="1">
          <a:blip r:embed="rId2">
            <a:extLst>
              <a:ext uri="{28A0092B-C50C-407E-A947-70E740481C1C}">
                <a14:useLocalDpi xmlns:a14="http://schemas.microsoft.com/office/drawing/2010/main" val="0"/>
              </a:ext>
            </a:extLst>
          </a:blip>
          <a:srcRect l="17334" t="26218" r="25837" b="13989"/>
          <a:stretch/>
        </p:blipFill>
        <p:spPr bwMode="auto">
          <a:xfrm>
            <a:off x="5499" y="0"/>
            <a:ext cx="91385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24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NDY BEST\Pictures\Screenshots\Screenshot (6).png"/>
          <p:cNvPicPr>
            <a:picLocks noChangeAspect="1" noChangeArrowheads="1"/>
          </p:cNvPicPr>
          <p:nvPr/>
        </p:nvPicPr>
        <p:blipFill rotWithShape="1">
          <a:blip r:embed="rId2">
            <a:extLst>
              <a:ext uri="{28A0092B-C50C-407E-A947-70E740481C1C}">
                <a14:useLocalDpi xmlns:a14="http://schemas.microsoft.com/office/drawing/2010/main" val="0"/>
              </a:ext>
            </a:extLst>
          </a:blip>
          <a:srcRect l="16738" t="26358" r="28610" b="12061"/>
          <a:stretch/>
        </p:blipFill>
        <p:spPr bwMode="auto">
          <a:xfrm>
            <a:off x="76200" y="1"/>
            <a:ext cx="8991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840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533400"/>
            <a:ext cx="8763000" cy="2585323"/>
          </a:xfrm>
          <a:prstGeom prst="rect">
            <a:avLst/>
          </a:prstGeom>
        </p:spPr>
        <p:txBody>
          <a:bodyPr wrap="square">
            <a:spAutoFit/>
          </a:bodyPr>
          <a:lstStyle/>
          <a:p>
            <a:r>
              <a:rPr lang="en-US" dirty="0" smtClean="0">
                <a:latin typeface="Times New Roman" pitchFamily="18" charset="0"/>
                <a:cs typeface="Times New Roman" pitchFamily="18" charset="0"/>
              </a:rPr>
              <a:t>Okay, </a:t>
            </a:r>
            <a:r>
              <a:rPr lang="en-US" dirty="0">
                <a:latin typeface="Times New Roman" pitchFamily="18" charset="0"/>
                <a:cs typeface="Times New Roman" pitchFamily="18" charset="0"/>
              </a:rPr>
              <a:t>now we have features but </a:t>
            </a:r>
            <a:r>
              <a:rPr lang="en-US" b="1" dirty="0">
                <a:latin typeface="Times New Roman" pitchFamily="18" charset="0"/>
                <a:cs typeface="Times New Roman" pitchFamily="18" charset="0"/>
              </a:rPr>
              <a:t>what does they mean</a:t>
            </a:r>
            <a:r>
              <a:rPr lang="en-US" dirty="0">
                <a:latin typeface="Times New Roman" pitchFamily="18" charset="0"/>
                <a:cs typeface="Times New Roman" pitchFamily="18" charset="0"/>
              </a:rPr>
              <a:t> or actually </a:t>
            </a:r>
            <a:r>
              <a:rPr lang="en-US" b="1" dirty="0">
                <a:latin typeface="Times New Roman" pitchFamily="18" charset="0"/>
                <a:cs typeface="Times New Roman" pitchFamily="18" charset="0"/>
              </a:rPr>
              <a:t>how much do we need to know about these features</a:t>
            </a:r>
            <a:r>
              <a:rPr lang="en-US" dirty="0">
                <a:latin typeface="Times New Roman" pitchFamily="18" charset="0"/>
                <a:cs typeface="Times New Roman" pitchFamily="18" charset="0"/>
              </a:rPr>
              <a:t> The answer is that we do not need to know meaning of these features however in order to imagine in our mind we should know something like variance, </a:t>
            </a:r>
            <a:r>
              <a:rPr lang="en-US" dirty="0" smtClean="0">
                <a:latin typeface="Times New Roman" pitchFamily="18" charset="0"/>
                <a:cs typeface="Times New Roman" pitchFamily="18" charset="0"/>
              </a:rPr>
              <a:t>stand art </a:t>
            </a:r>
            <a:r>
              <a:rPr lang="en-US" dirty="0">
                <a:latin typeface="Times New Roman" pitchFamily="18" charset="0"/>
                <a:cs typeface="Times New Roman" pitchFamily="18" charset="0"/>
              </a:rPr>
              <a:t>deviation, number of sample (count) or max min values. These type of information helps to understand about what is going on data. For example , the question is appeared in my mind the </a:t>
            </a:r>
            <a:r>
              <a:rPr lang="en-US" b="1" dirty="0" smtClean="0">
                <a:latin typeface="Times New Roman" pitchFamily="18" charset="0"/>
                <a:cs typeface="Times New Roman" pitchFamily="18" charset="0"/>
              </a:rPr>
              <a:t>area mean</a:t>
            </a:r>
            <a:r>
              <a:rPr lang="en-US" dirty="0">
                <a:latin typeface="Times New Roman" pitchFamily="18" charset="0"/>
                <a:cs typeface="Times New Roman" pitchFamily="18" charset="0"/>
              </a:rPr>
              <a:t> feature's max value is 2500 and </a:t>
            </a:r>
            <a:r>
              <a:rPr lang="en-US" b="1" dirty="0" smtClean="0">
                <a:latin typeface="Times New Roman" pitchFamily="18" charset="0"/>
                <a:cs typeface="Times New Roman" pitchFamily="18" charset="0"/>
              </a:rPr>
              <a:t>smoothness mean</a:t>
            </a:r>
            <a:r>
              <a:rPr lang="en-US" dirty="0">
                <a:latin typeface="Times New Roman" pitchFamily="18" charset="0"/>
                <a:cs typeface="Times New Roman" pitchFamily="18" charset="0"/>
              </a:rPr>
              <a:t> features' max 0.16340. Therefore </a:t>
            </a:r>
            <a:r>
              <a:rPr lang="en-US" b="1" dirty="0">
                <a:latin typeface="Times New Roman" pitchFamily="18" charset="0"/>
                <a:cs typeface="Times New Roman" pitchFamily="18" charset="0"/>
              </a:rPr>
              <a:t>do we need standardization or normalization before visualization, feature selection, feature extraction or </a:t>
            </a:r>
            <a:r>
              <a:rPr lang="en-US" b="1" dirty="0" smtClean="0">
                <a:latin typeface="Times New Roman" pitchFamily="18" charset="0"/>
                <a:cs typeface="Times New Roman" pitchFamily="18" charset="0"/>
              </a:rPr>
              <a:t>classification?</a:t>
            </a:r>
            <a:r>
              <a:rPr lang="en-US" dirty="0">
                <a:latin typeface="Times New Roman" pitchFamily="18" charset="0"/>
                <a:cs typeface="Times New Roman" pitchFamily="18" charset="0"/>
              </a:rPr>
              <a:t> The answer is yes and no not surprising ha :) Anyway lets go step by step and start with visualization.</a:t>
            </a:r>
          </a:p>
        </p:txBody>
      </p:sp>
    </p:spTree>
    <p:extLst>
      <p:ext uri="{BB962C8B-B14F-4D97-AF65-F5344CB8AC3E}">
        <p14:creationId xmlns:p14="http://schemas.microsoft.com/office/powerpoint/2010/main" val="414318740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986</TotalTime>
  <Words>1045</Words>
  <Application>Microsoft Office PowerPoint</Application>
  <PresentationFormat>On-screen Show (4:3)</PresentationFormat>
  <Paragraphs>67</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Angles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BEST</dc:creator>
  <cp:lastModifiedBy>ANDY BEST</cp:lastModifiedBy>
  <cp:revision>56</cp:revision>
  <dcterms:created xsi:type="dcterms:W3CDTF">2021-10-17T21:31:46Z</dcterms:created>
  <dcterms:modified xsi:type="dcterms:W3CDTF">2021-10-26T08:35:40Z</dcterms:modified>
</cp:coreProperties>
</file>